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
  </p:notesMasterIdLst>
  <p:handoutMasterIdLst>
    <p:handoutMasterId r:id="rId5"/>
  </p:handoutMasterIdLst>
  <p:sldIdLst>
    <p:sldId id="275" r:id="rId2"/>
    <p:sldId id="276" r:id="rId3"/>
  </p:sldIdLst>
  <p:sldSz cx="6858000" cy="9906000" type="A4"/>
  <p:notesSz cx="7102475" cy="10233025"/>
  <p:embeddedFontLst>
    <p:embeddedFont>
      <p:font typeface="Calibri" panose="020F0502020204030204" pitchFamily="34" charset="0"/>
      <p:regular r:id="rId6"/>
      <p:bold r:id="rId7"/>
      <p:italic r:id="rId8"/>
      <p:boldItalic r:id="rId9"/>
    </p:embeddedFont>
    <p:embeddedFont>
      <p:font typeface="Oswald" panose="00000500000000000000" pitchFamily="2" charset="0"/>
      <p:regular r:id="rId10"/>
      <p:bold r:id="rId11"/>
      <p:italic r:id="rId12"/>
      <p:boldItalic r:id="rId13"/>
    </p:embeddedFont>
    <p:embeddedFont>
      <p:font typeface="Verdana" panose="020B0604030504040204" pitchFamily="34" charset="0"/>
      <p:regular r:id="rId14"/>
      <p:bold r:id="rId15"/>
      <p:italic r:id="rId16"/>
      <p:boldItalic r:id="rId17"/>
    </p:embeddedFont>
    <p:embeddedFont>
      <p:font typeface="Meiryo UI" panose="02020500000000000000" charset="-128"/>
      <p:regular r:id="rId18"/>
      <p:bold r:id="rId19"/>
      <p:italic r:id="rId20"/>
      <p:boldItalic r:id="rId21"/>
    </p:embeddedFont>
    <p:embeddedFont>
      <p:font typeface="Noto Sans" panose="020B0502040504020204" pitchFamily="34" charset="0"/>
      <p:regular r:id="rId22"/>
      <p:bold r:id="rId23"/>
      <p:italic r:id="rId24"/>
      <p:boldItalic r:id="rId25"/>
    </p:embeddedFont>
    <p:embeddedFont>
      <p:font typeface="Meiryo" panose="02020500000000000000" charset="-128"/>
      <p:regular r:id="rId26"/>
      <p:bold r:id="rId27"/>
      <p:italic r:id="rId28"/>
      <p:boldItalic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073"/>
    <a:srgbClr val="D1D1D2"/>
    <a:srgbClr val="EAEAE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66" d="100"/>
          <a:sy n="66" d="100"/>
        </p:scale>
        <p:origin x="1660" y="-528"/>
      </p:cViewPr>
      <p:guideLst>
        <p:guide orient="horz" pos="3120"/>
        <p:guide pos="2160"/>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tableStyles" Target="tableStyle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theme" Target="theme/theme1.xml"/><Relationship Id="rId5" Type="http://schemas.openxmlformats.org/officeDocument/2006/relationships/handoutMaster" Target="handoutMasters/handout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font" Target="fonts/font23.fntdata"/><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presProps" Target="presProps.xml"/><Relationship Id="rId8"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429"/>
          </a:xfrm>
          <a:prstGeom prst="rect">
            <a:avLst/>
          </a:prstGeom>
        </p:spPr>
        <p:txBody>
          <a:bodyPr vert="horz" lIns="94778" tIns="47389" rIns="94778" bIns="47389" rtlCol="0"/>
          <a:lstStyle>
            <a:lvl1pPr algn="l">
              <a:defRPr sz="1200"/>
            </a:lvl1pPr>
          </a:lstStyle>
          <a:p>
            <a:endParaRPr lang="nl-NL" dirty="0"/>
          </a:p>
        </p:txBody>
      </p:sp>
    </p:spTree>
    <p:extLst>
      <p:ext uri="{BB962C8B-B14F-4D97-AF65-F5344CB8AC3E}">
        <p14:creationId xmlns:p14="http://schemas.microsoft.com/office/powerpoint/2010/main" val="1438932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F1E56614-362B-41B3-AC37-BD24EBF3BD2C}" type="datetimeFigureOut">
              <a:rPr lang="nl-NL" smtClean="0"/>
              <a:t>13-9-2022</a:t>
            </a:fld>
            <a:endParaRPr lang="nl-NL"/>
          </a:p>
        </p:txBody>
      </p:sp>
      <p:sp>
        <p:nvSpPr>
          <p:cNvPr id="4" name="Slide Image Placeholder 3"/>
          <p:cNvSpPr>
            <a:spLocks noGrp="1" noRot="1" noChangeAspect="1"/>
          </p:cNvSpPr>
          <p:nvPr>
            <p:ph type="sldImg" idx="2"/>
          </p:nvPr>
        </p:nvSpPr>
        <p:spPr>
          <a:xfrm>
            <a:off x="2355850" y="1279525"/>
            <a:ext cx="2390775" cy="34528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a:defRPr sz="1200"/>
            </a:lvl1pPr>
          </a:lstStyle>
          <a:p>
            <a:fld id="{8CA212FB-333E-444B-8DB2-C57B8275ABFB}" type="slidenum">
              <a:rPr lang="nl-NL" smtClean="0"/>
              <a:t>‹#›</a:t>
            </a:fld>
            <a:endParaRPr lang="nl-NL"/>
          </a:p>
        </p:txBody>
      </p:sp>
    </p:spTree>
    <p:extLst>
      <p:ext uri="{BB962C8B-B14F-4D97-AF65-F5344CB8AC3E}">
        <p14:creationId xmlns:p14="http://schemas.microsoft.com/office/powerpoint/2010/main" val="33401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icture + intro Text + Features + specs &amp; packing">
    <p:bg>
      <p:bgPr>
        <a:solidFill>
          <a:srgbClr val="FFFFFF"/>
        </a:solidFill>
        <a:effectLst/>
      </p:bgPr>
    </p:bg>
    <p:spTree>
      <p:nvGrpSpPr>
        <p:cNvPr id="1" name=""/>
        <p:cNvGrpSpPr/>
        <p:nvPr/>
      </p:nvGrpSpPr>
      <p:grpSpPr>
        <a:xfrm>
          <a:off x="0" y="0"/>
          <a:ext cx="0" cy="0"/>
          <a:chOff x="0" y="0"/>
          <a:chExt cx="0" cy="0"/>
        </a:xfrm>
      </p:grpSpPr>
      <p:sp>
        <p:nvSpPr>
          <p:cNvPr id="27" name="Rectangle 26"/>
          <p:cNvSpPr/>
          <p:nvPr userDrawn="1"/>
        </p:nvSpPr>
        <p:spPr>
          <a:xfrm>
            <a:off x="580" y="0"/>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標題 6"/>
          <p:cNvSpPr>
            <a:spLocks noGrp="1"/>
          </p:cNvSpPr>
          <p:nvPr>
            <p:ph type="title" hasCustomPrompt="1"/>
          </p:nvPr>
        </p:nvSpPr>
        <p:spPr>
          <a:xfrm>
            <a:off x="101600" y="742898"/>
            <a:ext cx="5994089" cy="306608"/>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PRODUCT SLOGAN</a:t>
            </a:r>
            <a:endParaRPr lang="zh-TW" altLang="en-US" dirty="0"/>
          </a:p>
        </p:txBody>
      </p:sp>
      <p:sp>
        <p:nvSpPr>
          <p:cNvPr id="10" name="圖片版面配置區 13"/>
          <p:cNvSpPr>
            <a:spLocks noGrp="1"/>
          </p:cNvSpPr>
          <p:nvPr>
            <p:ph type="pic" sz="quarter" idx="16"/>
          </p:nvPr>
        </p:nvSpPr>
        <p:spPr>
          <a:xfrm>
            <a:off x="353967" y="1113367"/>
            <a:ext cx="2660649" cy="2550892"/>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4" name="文字版面配置區 10"/>
          <p:cNvSpPr>
            <a:spLocks noGrp="1"/>
          </p:cNvSpPr>
          <p:nvPr>
            <p:ph type="body" sz="quarter" idx="14" hasCustomPrompt="1"/>
          </p:nvPr>
        </p:nvSpPr>
        <p:spPr>
          <a:xfrm>
            <a:off x="3429580" y="1113367"/>
            <a:ext cx="3319563" cy="2550893"/>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16" name="文字版面配置區 10"/>
          <p:cNvSpPr>
            <a:spLocks noGrp="1"/>
          </p:cNvSpPr>
          <p:nvPr>
            <p:ph type="body" sz="quarter" idx="19" hasCustomPrompt="1"/>
          </p:nvPr>
        </p:nvSpPr>
        <p:spPr>
          <a:xfrm>
            <a:off x="101600" y="3970867"/>
            <a:ext cx="3165382" cy="5617388"/>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5" name="Text Placeholder 4"/>
          <p:cNvSpPr>
            <a:spLocks noGrp="1"/>
          </p:cNvSpPr>
          <p:nvPr>
            <p:ph type="body" sz="quarter" idx="22" hasCustomPrompt="1"/>
          </p:nvPr>
        </p:nvSpPr>
        <p:spPr>
          <a:xfrm>
            <a:off x="3670799" y="77662"/>
            <a:ext cx="3078344" cy="248578"/>
          </a:xfrm>
        </p:spPr>
        <p:txBody>
          <a:bodyPr rIns="0">
            <a:noAutofit/>
          </a:bodyPr>
          <a:lstStyle>
            <a:lvl1pPr marL="0" indent="0" algn="r">
              <a:buNone/>
              <a:defRPr sz="16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PRODUCT NAME</a:t>
            </a:r>
            <a:endParaRPr lang="nl-NL" dirty="0"/>
          </a:p>
        </p:txBody>
      </p:sp>
      <p:sp>
        <p:nvSpPr>
          <p:cNvPr id="26" name="Text Placeholder 25"/>
          <p:cNvSpPr>
            <a:spLocks noGrp="1"/>
          </p:cNvSpPr>
          <p:nvPr>
            <p:ph type="body" sz="quarter" idx="23" hasCustomPrompt="1"/>
          </p:nvPr>
        </p:nvSpPr>
        <p:spPr>
          <a:xfrm>
            <a:off x="3429580" y="3970867"/>
            <a:ext cx="3319562" cy="5617388"/>
          </a:xfrm>
        </p:spPr>
        <p:txBody>
          <a:bodyPr lIns="0" tIns="0">
            <a:normAutofit/>
          </a:bodyPr>
          <a:lstStyle>
            <a:lvl1pPr marL="0" indent="0">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nl-NL" sz="900" dirty="0">
                <a:latin typeface="Verdana" panose="020B0604030504040204" pitchFamily="34" charset="0"/>
                <a:ea typeface="Verdana" panose="020B0604030504040204" pitchFamily="34" charset="0"/>
                <a:cs typeface="Verdana" panose="020B0604030504040204" pitchFamily="34" charset="0"/>
              </a:rPr>
              <a:t>SPECS &amp; Packing Info. </a:t>
            </a:r>
          </a:p>
          <a:p>
            <a:pPr lvl="0"/>
            <a:r>
              <a:rPr lang="nl-NL" sz="900" dirty="0">
                <a:latin typeface="Verdana" panose="020B0604030504040204" pitchFamily="34" charset="0"/>
                <a:ea typeface="Verdana" panose="020B0604030504040204" pitchFamily="34" charset="0"/>
                <a:cs typeface="Verdana" panose="020B0604030504040204" pitchFamily="34" charset="0"/>
              </a:rPr>
              <a:t>See example sheets for easy to copy-paste tables</a:t>
            </a:r>
            <a:endParaRPr lang="nl-NL"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
        <p:nvSpPr>
          <p:cNvPr id="29" name="TextBox 28"/>
          <p:cNvSpPr txBox="1"/>
          <p:nvPr userDrawn="1"/>
        </p:nvSpPr>
        <p:spPr>
          <a:xfrm>
            <a:off x="101600" y="3709429"/>
            <a:ext cx="712696"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FEATURES</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30" name="TextBox 29"/>
          <p:cNvSpPr txBox="1"/>
          <p:nvPr userDrawn="1"/>
        </p:nvSpPr>
        <p:spPr>
          <a:xfrm>
            <a:off x="3429580" y="3198865"/>
            <a:ext cx="2762936"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SPECIFICATIONS &amp; PACKING INFORMATION</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15" name="Text Placeholder 4">
            <a:extLst>
              <a:ext uri="{FF2B5EF4-FFF2-40B4-BE49-F238E27FC236}">
                <a16:creationId xmlns:a16="http://schemas.microsoft.com/office/drawing/2014/main" id="{92B44395-FC14-4692-92E1-965826A9F750}"/>
              </a:ext>
            </a:extLst>
          </p:cNvPr>
          <p:cNvSpPr>
            <a:spLocks noGrp="1"/>
          </p:cNvSpPr>
          <p:nvPr>
            <p:ph type="body" sz="quarter" idx="24" hasCustomPrompt="1"/>
          </p:nvPr>
        </p:nvSpPr>
        <p:spPr>
          <a:xfrm>
            <a:off x="3670799" y="326240"/>
            <a:ext cx="3078344" cy="266970"/>
          </a:xfrm>
        </p:spPr>
        <p:txBody>
          <a:bodyPr rIns="0" anchor="b">
            <a:noAutofit/>
          </a:bodyPr>
          <a:lstStyle>
            <a:lvl1pPr marL="0" indent="0" algn="r">
              <a:buNone/>
              <a:defRPr sz="11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CODE</a:t>
            </a:r>
            <a:endParaRPr lang="nl-NL" dirty="0"/>
          </a:p>
        </p:txBody>
      </p:sp>
    </p:spTree>
    <p:extLst>
      <p:ext uri="{BB962C8B-B14F-4D97-AF65-F5344CB8AC3E}">
        <p14:creationId xmlns:p14="http://schemas.microsoft.com/office/powerpoint/2010/main" val="295178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 6 Image + 6 Paragraph">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98862" y="855442"/>
            <a:ext cx="6106713" cy="354234"/>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6 IMAGE + 6 PARAGRAPH – USED FOR FEATURES</a:t>
            </a:r>
            <a:endParaRPr lang="zh-TW" altLang="en-US" dirty="0"/>
          </a:p>
        </p:txBody>
      </p:sp>
      <p:sp>
        <p:nvSpPr>
          <p:cNvPr id="10" name="圖片版面配置區 13"/>
          <p:cNvSpPr>
            <a:spLocks noGrp="1"/>
          </p:cNvSpPr>
          <p:nvPr>
            <p:ph type="pic" sz="quarter" idx="16"/>
          </p:nvPr>
        </p:nvSpPr>
        <p:spPr>
          <a:xfrm>
            <a:off x="541736"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6" name="圖片版面配置區 13"/>
          <p:cNvSpPr>
            <a:spLocks noGrp="1"/>
          </p:cNvSpPr>
          <p:nvPr>
            <p:ph type="pic" sz="quarter" idx="20"/>
          </p:nvPr>
        </p:nvSpPr>
        <p:spPr>
          <a:xfrm>
            <a:off x="2566961" y="17072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7" name="圖片版面配置區 13"/>
          <p:cNvSpPr>
            <a:spLocks noGrp="1"/>
          </p:cNvSpPr>
          <p:nvPr>
            <p:ph type="pic" sz="quarter" idx="21"/>
          </p:nvPr>
        </p:nvSpPr>
        <p:spPr>
          <a:xfrm>
            <a:off x="4592187"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3" name="圖片版面配置區 13"/>
          <p:cNvSpPr>
            <a:spLocks noGrp="1"/>
          </p:cNvSpPr>
          <p:nvPr>
            <p:ph type="pic" sz="quarter" idx="24"/>
          </p:nvPr>
        </p:nvSpPr>
        <p:spPr>
          <a:xfrm>
            <a:off x="560786"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0" name="圖片版面配置區 13"/>
          <p:cNvSpPr>
            <a:spLocks noGrp="1"/>
          </p:cNvSpPr>
          <p:nvPr>
            <p:ph type="pic" sz="quarter" idx="26"/>
          </p:nvPr>
        </p:nvSpPr>
        <p:spPr>
          <a:xfrm>
            <a:off x="2586011" y="56696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1" name="圖片版面配置區 13"/>
          <p:cNvSpPr>
            <a:spLocks noGrp="1"/>
          </p:cNvSpPr>
          <p:nvPr>
            <p:ph type="pic" sz="quarter" idx="27"/>
          </p:nvPr>
        </p:nvSpPr>
        <p:spPr>
          <a:xfrm>
            <a:off x="4611237"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25" name="Rectangle 24"/>
          <p:cNvSpPr/>
          <p:nvPr userDrawn="1"/>
        </p:nvSpPr>
        <p:spPr>
          <a:xfrm>
            <a:off x="0" y="-1"/>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文字版面配置區 10"/>
          <p:cNvSpPr>
            <a:spLocks noGrp="1"/>
          </p:cNvSpPr>
          <p:nvPr>
            <p:ph type="body" sz="quarter" idx="19" hasCustomPrompt="1"/>
          </p:nvPr>
        </p:nvSpPr>
        <p:spPr>
          <a:xfrm>
            <a:off x="560786"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
        <p:nvSpPr>
          <p:cNvPr id="24" name="文字版面配置區 10">
            <a:extLst>
              <a:ext uri="{FF2B5EF4-FFF2-40B4-BE49-F238E27FC236}">
                <a16:creationId xmlns:a16="http://schemas.microsoft.com/office/drawing/2014/main" id="{AE3EF853-63EF-489A-A5F4-25F20A2F7CBB}"/>
              </a:ext>
            </a:extLst>
          </p:cNvPr>
          <p:cNvSpPr>
            <a:spLocks noGrp="1"/>
          </p:cNvSpPr>
          <p:nvPr>
            <p:ph type="body" sz="quarter" idx="30" hasCustomPrompt="1"/>
          </p:nvPr>
        </p:nvSpPr>
        <p:spPr>
          <a:xfrm>
            <a:off x="560786"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26" name="文字版面配置區 10">
            <a:extLst>
              <a:ext uri="{FF2B5EF4-FFF2-40B4-BE49-F238E27FC236}">
                <a16:creationId xmlns:a16="http://schemas.microsoft.com/office/drawing/2014/main" id="{E0BA469E-5067-4A94-AA74-A81DC6A119EE}"/>
              </a:ext>
            </a:extLst>
          </p:cNvPr>
          <p:cNvSpPr>
            <a:spLocks noGrp="1"/>
          </p:cNvSpPr>
          <p:nvPr>
            <p:ph type="body" sz="quarter" idx="31" hasCustomPrompt="1"/>
          </p:nvPr>
        </p:nvSpPr>
        <p:spPr>
          <a:xfrm>
            <a:off x="2586011"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29" name="文字版面配置區 10">
            <a:extLst>
              <a:ext uri="{FF2B5EF4-FFF2-40B4-BE49-F238E27FC236}">
                <a16:creationId xmlns:a16="http://schemas.microsoft.com/office/drawing/2014/main" id="{D8BA1257-E27D-4FE8-B5E9-8948D3D0AB63}"/>
              </a:ext>
            </a:extLst>
          </p:cNvPr>
          <p:cNvSpPr>
            <a:spLocks noGrp="1"/>
          </p:cNvSpPr>
          <p:nvPr>
            <p:ph type="body" sz="quarter" idx="32" hasCustomPrompt="1"/>
          </p:nvPr>
        </p:nvSpPr>
        <p:spPr>
          <a:xfrm>
            <a:off x="2586011"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0" name="文字版面配置區 10">
            <a:extLst>
              <a:ext uri="{FF2B5EF4-FFF2-40B4-BE49-F238E27FC236}">
                <a16:creationId xmlns:a16="http://schemas.microsoft.com/office/drawing/2014/main" id="{515927A9-76C2-4B65-AEC7-AF89D49E8D35}"/>
              </a:ext>
            </a:extLst>
          </p:cNvPr>
          <p:cNvSpPr>
            <a:spLocks noGrp="1"/>
          </p:cNvSpPr>
          <p:nvPr>
            <p:ph type="body" sz="quarter" idx="33" hasCustomPrompt="1"/>
          </p:nvPr>
        </p:nvSpPr>
        <p:spPr>
          <a:xfrm>
            <a:off x="4611236" y="4109421"/>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1" name="文字版面配置區 10">
            <a:extLst>
              <a:ext uri="{FF2B5EF4-FFF2-40B4-BE49-F238E27FC236}">
                <a16:creationId xmlns:a16="http://schemas.microsoft.com/office/drawing/2014/main" id="{7E00774E-27E6-4FE0-BA9D-EFFFB97082C6}"/>
              </a:ext>
            </a:extLst>
          </p:cNvPr>
          <p:cNvSpPr>
            <a:spLocks noGrp="1"/>
          </p:cNvSpPr>
          <p:nvPr>
            <p:ph type="body" sz="quarter" idx="34" hasCustomPrompt="1"/>
          </p:nvPr>
        </p:nvSpPr>
        <p:spPr>
          <a:xfrm>
            <a:off x="4611236" y="4429423"/>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2" name="文字版面配置區 10">
            <a:extLst>
              <a:ext uri="{FF2B5EF4-FFF2-40B4-BE49-F238E27FC236}">
                <a16:creationId xmlns:a16="http://schemas.microsoft.com/office/drawing/2014/main" id="{6AACA3ED-8610-49E2-A334-234594CE6CE8}"/>
              </a:ext>
            </a:extLst>
          </p:cNvPr>
          <p:cNvSpPr>
            <a:spLocks noGrp="1"/>
          </p:cNvSpPr>
          <p:nvPr>
            <p:ph type="body" sz="quarter" idx="35" hasCustomPrompt="1"/>
          </p:nvPr>
        </p:nvSpPr>
        <p:spPr>
          <a:xfrm>
            <a:off x="560786"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3" name="文字版面配置區 10">
            <a:extLst>
              <a:ext uri="{FF2B5EF4-FFF2-40B4-BE49-F238E27FC236}">
                <a16:creationId xmlns:a16="http://schemas.microsoft.com/office/drawing/2014/main" id="{015E31CC-72C8-47DE-9A8C-6599F3BBE796}"/>
              </a:ext>
            </a:extLst>
          </p:cNvPr>
          <p:cNvSpPr>
            <a:spLocks noGrp="1"/>
          </p:cNvSpPr>
          <p:nvPr>
            <p:ph type="body" sz="quarter" idx="36" hasCustomPrompt="1"/>
          </p:nvPr>
        </p:nvSpPr>
        <p:spPr>
          <a:xfrm>
            <a:off x="560786"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4" name="文字版面配置區 10">
            <a:extLst>
              <a:ext uri="{FF2B5EF4-FFF2-40B4-BE49-F238E27FC236}">
                <a16:creationId xmlns:a16="http://schemas.microsoft.com/office/drawing/2014/main" id="{2F1A2A7D-1AB6-4A61-83D2-EA2A1ECD4AFE}"/>
              </a:ext>
            </a:extLst>
          </p:cNvPr>
          <p:cNvSpPr>
            <a:spLocks noGrp="1"/>
          </p:cNvSpPr>
          <p:nvPr>
            <p:ph type="body" sz="quarter" idx="37" hasCustomPrompt="1"/>
          </p:nvPr>
        </p:nvSpPr>
        <p:spPr>
          <a:xfrm>
            <a:off x="2586011"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5" name="文字版面配置區 10">
            <a:extLst>
              <a:ext uri="{FF2B5EF4-FFF2-40B4-BE49-F238E27FC236}">
                <a16:creationId xmlns:a16="http://schemas.microsoft.com/office/drawing/2014/main" id="{A17CC4DA-EC69-4051-AA96-F41DD1245A6F}"/>
              </a:ext>
            </a:extLst>
          </p:cNvPr>
          <p:cNvSpPr>
            <a:spLocks noGrp="1"/>
          </p:cNvSpPr>
          <p:nvPr>
            <p:ph type="body" sz="quarter" idx="38" hasCustomPrompt="1"/>
          </p:nvPr>
        </p:nvSpPr>
        <p:spPr>
          <a:xfrm>
            <a:off x="2586011"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6" name="文字版面配置區 10">
            <a:extLst>
              <a:ext uri="{FF2B5EF4-FFF2-40B4-BE49-F238E27FC236}">
                <a16:creationId xmlns:a16="http://schemas.microsoft.com/office/drawing/2014/main" id="{A9F0EF41-BC63-48A0-89A8-5CD7D1FC4C20}"/>
              </a:ext>
            </a:extLst>
          </p:cNvPr>
          <p:cNvSpPr>
            <a:spLocks noGrp="1"/>
          </p:cNvSpPr>
          <p:nvPr>
            <p:ph type="body" sz="quarter" idx="39" hasCustomPrompt="1"/>
          </p:nvPr>
        </p:nvSpPr>
        <p:spPr>
          <a:xfrm>
            <a:off x="4611236" y="8046720"/>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7" name="文字版面配置區 10">
            <a:extLst>
              <a:ext uri="{FF2B5EF4-FFF2-40B4-BE49-F238E27FC236}">
                <a16:creationId xmlns:a16="http://schemas.microsoft.com/office/drawing/2014/main" id="{9181A10E-2C69-4869-A12A-768182F7D789}"/>
              </a:ext>
            </a:extLst>
          </p:cNvPr>
          <p:cNvSpPr>
            <a:spLocks noGrp="1"/>
          </p:cNvSpPr>
          <p:nvPr>
            <p:ph type="body" sz="quarter" idx="40" hasCustomPrompt="1"/>
          </p:nvPr>
        </p:nvSpPr>
        <p:spPr>
          <a:xfrm>
            <a:off x="4611236" y="8375927"/>
            <a:ext cx="1687114" cy="72775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Tree>
    <p:extLst>
      <p:ext uri="{BB962C8B-B14F-4D97-AF65-F5344CB8AC3E}">
        <p14:creationId xmlns:p14="http://schemas.microsoft.com/office/powerpoint/2010/main" val="146380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4 Image + 4 Paragraph">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98862" y="855442"/>
            <a:ext cx="6106713" cy="354234"/>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Verdana" panose="020B0604030504040204" pitchFamily="34" charset="0"/>
              </a:defRPr>
            </a:lvl1pPr>
          </a:lstStyle>
          <a:p>
            <a:r>
              <a:rPr lang="en-US" altLang="zh-TW" dirty="0"/>
              <a:t>4 IMAGE + 4 PARAGRAPH – USED FOR FEATURES</a:t>
            </a:r>
            <a:endParaRPr lang="zh-TW" altLang="en-US" dirty="0"/>
          </a:p>
        </p:txBody>
      </p:sp>
      <p:sp>
        <p:nvSpPr>
          <p:cNvPr id="10" name="圖片版面配置區 13"/>
          <p:cNvSpPr>
            <a:spLocks noGrp="1"/>
          </p:cNvSpPr>
          <p:nvPr>
            <p:ph type="pic" sz="quarter" idx="16"/>
          </p:nvPr>
        </p:nvSpPr>
        <p:spPr>
          <a:xfrm>
            <a:off x="398862" y="1707279"/>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14" name="文字版面配置區 10"/>
          <p:cNvSpPr>
            <a:spLocks noGrp="1"/>
          </p:cNvSpPr>
          <p:nvPr>
            <p:ph type="body" sz="quarter" idx="14" hasCustomPrompt="1"/>
          </p:nvPr>
        </p:nvSpPr>
        <p:spPr>
          <a:xfrm>
            <a:off x="398862" y="4718286"/>
            <a:ext cx="2811064"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25" name="Rectangle 24"/>
          <p:cNvSpPr/>
          <p:nvPr userDrawn="1"/>
        </p:nvSpPr>
        <p:spPr>
          <a:xfrm>
            <a:off x="0" y="-1"/>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文字版面配置區 10"/>
          <p:cNvSpPr>
            <a:spLocks noGrp="1"/>
          </p:cNvSpPr>
          <p:nvPr>
            <p:ph type="body" sz="quarter" idx="18" hasCustomPrompt="1"/>
          </p:nvPr>
        </p:nvSpPr>
        <p:spPr>
          <a:xfrm>
            <a:off x="3694510" y="4740393"/>
            <a:ext cx="2811065"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29" name="圖片版面配置區 13"/>
          <p:cNvSpPr>
            <a:spLocks noGrp="1"/>
          </p:cNvSpPr>
          <p:nvPr>
            <p:ph type="pic" sz="quarter" idx="19"/>
          </p:nvPr>
        </p:nvSpPr>
        <p:spPr>
          <a:xfrm>
            <a:off x="3694510" y="1707279"/>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40" name="圖片版面配置區 13"/>
          <p:cNvSpPr>
            <a:spLocks noGrp="1"/>
          </p:cNvSpPr>
          <p:nvPr>
            <p:ph type="pic" sz="quarter" idx="20"/>
          </p:nvPr>
        </p:nvSpPr>
        <p:spPr>
          <a:xfrm>
            <a:off x="398861" y="5742091"/>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sp>
        <p:nvSpPr>
          <p:cNvPr id="41" name="文字版面配置區 10"/>
          <p:cNvSpPr>
            <a:spLocks noGrp="1"/>
          </p:cNvSpPr>
          <p:nvPr>
            <p:ph type="body" sz="quarter" idx="21" hasCustomPrompt="1"/>
          </p:nvPr>
        </p:nvSpPr>
        <p:spPr>
          <a:xfrm>
            <a:off x="398861" y="8753098"/>
            <a:ext cx="2811064"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42" name="文字版面配置區 10"/>
          <p:cNvSpPr>
            <a:spLocks noGrp="1"/>
          </p:cNvSpPr>
          <p:nvPr>
            <p:ph type="body" sz="quarter" idx="22" hasCustomPrompt="1"/>
          </p:nvPr>
        </p:nvSpPr>
        <p:spPr>
          <a:xfrm>
            <a:off x="3694509" y="8775205"/>
            <a:ext cx="2811065" cy="784107"/>
          </a:xfrm>
          <a:prstGeom prst="rect">
            <a:avLst/>
          </a:prstGeom>
        </p:spPr>
        <p:txBody>
          <a:bodyPr tIns="0">
            <a:normAutofit/>
          </a:bodyPr>
          <a:lstStyle>
            <a:lvl1pPr marL="0" indent="0">
              <a:lnSpc>
                <a:spcPct val="100000"/>
              </a:lnSpc>
              <a:spcBef>
                <a:spcPts val="0"/>
              </a:spcBef>
              <a:spcAft>
                <a:spcPts val="0"/>
              </a:spcAft>
              <a:buNone/>
              <a:defRPr sz="90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Article content / Noto Sans size 9</a:t>
            </a:r>
            <a:endParaRPr lang="zh-TW" altLang="en-US" dirty="0"/>
          </a:p>
        </p:txBody>
      </p:sp>
      <p:sp>
        <p:nvSpPr>
          <p:cNvPr id="43" name="圖片版面配置區 13"/>
          <p:cNvSpPr>
            <a:spLocks noGrp="1"/>
          </p:cNvSpPr>
          <p:nvPr>
            <p:ph type="pic" sz="quarter" idx="23"/>
          </p:nvPr>
        </p:nvSpPr>
        <p:spPr>
          <a:xfrm>
            <a:off x="3694509" y="5742091"/>
            <a:ext cx="2811064" cy="2815523"/>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smtClean="0"/>
              <a:t>Click icon to add picture</a:t>
            </a:r>
            <a:endParaRPr lang="zh-TW" altLang="en-US"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32" y="-39639"/>
            <a:ext cx="1264956" cy="711538"/>
          </a:xfrm>
          <a:prstGeom prst="rect">
            <a:avLst/>
          </a:prstGeom>
        </p:spPr>
      </p:pic>
    </p:spTree>
    <p:extLst>
      <p:ext uri="{BB962C8B-B14F-4D97-AF65-F5344CB8AC3E}">
        <p14:creationId xmlns:p14="http://schemas.microsoft.com/office/powerpoint/2010/main" val="70582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Packing_EXAMPLE">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51237" y="636366"/>
            <a:ext cx="5994089" cy="996823"/>
          </a:xfrm>
        </p:spPr>
        <p:txBody>
          <a:bodyPr anchor="t">
            <a:noAutofit/>
          </a:bodyPr>
          <a:lstStyle>
            <a:lvl1pPr algn="l">
              <a:defRPr lang="en-US" altLang="zh-TW" sz="1600" b="1" i="0" u="none" strike="noStrike" cap="all" baseline="0" smtClean="0">
                <a:solidFill>
                  <a:schemeClr val="tx1"/>
                </a:solidFill>
                <a:latin typeface="Oswald" panose="00000500000000000000" pitchFamily="2" charset="0"/>
                <a:ea typeface="Verdana" panose="020B0604030504040204" pitchFamily="34" charset="0"/>
                <a:cs typeface="Verdana" panose="020B0604030504040204" pitchFamily="34" charset="0"/>
              </a:defRPr>
            </a:lvl1pPr>
          </a:lstStyle>
          <a:p>
            <a:r>
              <a:rPr lang="en-US" altLang="zh-TW" dirty="0"/>
              <a:t>EXAMPLE SHEET – COPY PASTE CONTENTS THEN REMOVE IT</a:t>
            </a:r>
            <a:endParaRPr lang="zh-TW" altLang="en-US" dirty="0"/>
          </a:p>
        </p:txBody>
      </p:sp>
    </p:spTree>
    <p:extLst>
      <p:ext uri="{BB962C8B-B14F-4D97-AF65-F5344CB8AC3E}">
        <p14:creationId xmlns:p14="http://schemas.microsoft.com/office/powerpoint/2010/main" val="2426831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3"/>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9" y="2637014"/>
            <a:ext cx="5915025" cy="628526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548">
                <a:solidFill>
                  <a:schemeClr val="tx1">
                    <a:tint val="75000"/>
                  </a:schemeClr>
                </a:solidFill>
              </a:defRPr>
            </a:lvl1pPr>
          </a:lstStyle>
          <a:p>
            <a:fld id="{AAD6343A-538C-40FB-9B32-DC04E5652D63}" type="datetimeFigureOut">
              <a:rPr lang="nl-NL" smtClean="0"/>
              <a:t>13-9-2022</a:t>
            </a:fld>
            <a:endParaRPr lang="nl-NL"/>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548">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548">
                <a:solidFill>
                  <a:schemeClr val="tx1">
                    <a:tint val="75000"/>
                  </a:schemeClr>
                </a:solidFill>
              </a:defRPr>
            </a:lvl1pPr>
          </a:lstStyle>
          <a:p>
            <a:fld id="{56A6352B-4416-4820-A1B8-03A1A483DB7C}" type="slidenum">
              <a:rPr lang="nl-NL" smtClean="0"/>
              <a:t>‹#›</a:t>
            </a:fld>
            <a:endParaRPr lang="nl-NL"/>
          </a:p>
        </p:txBody>
      </p:sp>
      <p:sp>
        <p:nvSpPr>
          <p:cNvPr id="7" name="Rectangle 6">
            <a:extLst>
              <a:ext uri="{FF2B5EF4-FFF2-40B4-BE49-F238E27FC236}">
                <a16:creationId xmlns:a16="http://schemas.microsoft.com/office/drawing/2014/main" id="{24E57836-9962-460E-AA8E-7968F242868F}"/>
              </a:ext>
            </a:extLst>
          </p:cNvPr>
          <p:cNvSpPr/>
          <p:nvPr userDrawn="1"/>
        </p:nvSpPr>
        <p:spPr>
          <a:xfrm>
            <a:off x="0" y="9726000"/>
            <a:ext cx="6858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822595"/>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0" r:id="rId4"/>
  </p:sldLayoutIdLst>
  <p:txStyles>
    <p:titleStyle>
      <a:lvl1pPr algn="l" defTabSz="417899" rtl="0" eaLnBrk="1" latinLnBrk="0" hangingPunct="1">
        <a:lnSpc>
          <a:spcPct val="90000"/>
        </a:lnSpc>
        <a:spcBef>
          <a:spcPct val="0"/>
        </a:spcBef>
        <a:buNone/>
        <a:defRPr sz="2000" b="1" i="0" kern="1200" cap="all" baseline="0">
          <a:solidFill>
            <a:schemeClr val="tx1"/>
          </a:solidFill>
          <a:latin typeface="Oswald" panose="00000500000000000000" pitchFamily="2" charset="0"/>
          <a:ea typeface="+mj-ea"/>
          <a:cs typeface="+mj-cs"/>
        </a:defRPr>
      </a:lvl1pPr>
    </p:titleStyle>
    <p:bodyStyle>
      <a:lvl1pPr marL="0" indent="0" algn="l" defTabSz="417899" rtl="0" eaLnBrk="1" latinLnBrk="0" hangingPunct="1">
        <a:lnSpc>
          <a:spcPct val="90000"/>
        </a:lnSpc>
        <a:spcBef>
          <a:spcPts val="457"/>
        </a:spcBef>
        <a:buFont typeface="Arial" panose="020B0604020202020204" pitchFamily="34" charset="0"/>
        <a:buNone/>
        <a:defRPr sz="1200" kern="1200">
          <a:solidFill>
            <a:schemeClr val="tx1"/>
          </a:solidFill>
          <a:latin typeface="Noto Sans" panose="020B0502040504020204" pitchFamily="34" charset="0"/>
          <a:ea typeface="Noto Sans" panose="020B0502040504020204" pitchFamily="34" charset="0"/>
          <a:cs typeface="+mn-cs"/>
        </a:defRPr>
      </a:lvl1pPr>
      <a:lvl2pPr marL="313424" indent="-104475" algn="l" defTabSz="417899" rtl="0" eaLnBrk="1" latinLnBrk="0" hangingPunct="1">
        <a:lnSpc>
          <a:spcPct val="90000"/>
        </a:lnSpc>
        <a:spcBef>
          <a:spcPts val="228"/>
        </a:spcBef>
        <a:buFont typeface="Arial" panose="020B0604020202020204" pitchFamily="34" charset="0"/>
        <a:buChar char="•"/>
        <a:defRPr sz="1097" kern="1200">
          <a:solidFill>
            <a:schemeClr val="tx1"/>
          </a:solidFill>
          <a:latin typeface="+mn-lt"/>
          <a:ea typeface="+mn-ea"/>
          <a:cs typeface="+mn-cs"/>
        </a:defRPr>
      </a:lvl2pPr>
      <a:lvl3pPr marL="522373" indent="-104475" algn="l" defTabSz="417899" rtl="0" eaLnBrk="1" latinLnBrk="0" hangingPunct="1">
        <a:lnSpc>
          <a:spcPct val="90000"/>
        </a:lnSpc>
        <a:spcBef>
          <a:spcPts val="228"/>
        </a:spcBef>
        <a:buFont typeface="Arial" panose="020B0604020202020204" pitchFamily="34" charset="0"/>
        <a:buChar char="•"/>
        <a:defRPr sz="914" kern="1200">
          <a:solidFill>
            <a:schemeClr val="tx1"/>
          </a:solidFill>
          <a:latin typeface="+mn-lt"/>
          <a:ea typeface="+mn-ea"/>
          <a:cs typeface="+mn-cs"/>
        </a:defRPr>
      </a:lvl3pPr>
      <a:lvl4pPr marL="73132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4pPr>
      <a:lvl5pPr marL="94027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5pPr>
      <a:lvl6pPr marL="114922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6pPr>
      <a:lvl7pPr marL="135817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7pPr>
      <a:lvl8pPr marL="156712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8pPr>
      <a:lvl9pPr marL="177607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9pPr>
    </p:bodyStyle>
    <p:otherStyle>
      <a:defPPr>
        <a:defRPr lang="en-US"/>
      </a:defPPr>
      <a:lvl1pPr marL="0" algn="l" defTabSz="417899" rtl="0" eaLnBrk="1" latinLnBrk="0" hangingPunct="1">
        <a:defRPr sz="823" kern="1200">
          <a:solidFill>
            <a:schemeClr val="tx1"/>
          </a:solidFill>
          <a:latin typeface="+mn-lt"/>
          <a:ea typeface="+mn-ea"/>
          <a:cs typeface="+mn-cs"/>
        </a:defRPr>
      </a:lvl1pPr>
      <a:lvl2pPr marL="208950" algn="l" defTabSz="417899" rtl="0" eaLnBrk="1" latinLnBrk="0" hangingPunct="1">
        <a:defRPr sz="823" kern="1200">
          <a:solidFill>
            <a:schemeClr val="tx1"/>
          </a:solidFill>
          <a:latin typeface="+mn-lt"/>
          <a:ea typeface="+mn-ea"/>
          <a:cs typeface="+mn-cs"/>
        </a:defRPr>
      </a:lvl2pPr>
      <a:lvl3pPr marL="417899" algn="l" defTabSz="417899" rtl="0" eaLnBrk="1" latinLnBrk="0" hangingPunct="1">
        <a:defRPr sz="823" kern="1200">
          <a:solidFill>
            <a:schemeClr val="tx1"/>
          </a:solidFill>
          <a:latin typeface="+mn-lt"/>
          <a:ea typeface="+mn-ea"/>
          <a:cs typeface="+mn-cs"/>
        </a:defRPr>
      </a:lvl3pPr>
      <a:lvl4pPr marL="626849" algn="l" defTabSz="417899" rtl="0" eaLnBrk="1" latinLnBrk="0" hangingPunct="1">
        <a:defRPr sz="823" kern="1200">
          <a:solidFill>
            <a:schemeClr val="tx1"/>
          </a:solidFill>
          <a:latin typeface="+mn-lt"/>
          <a:ea typeface="+mn-ea"/>
          <a:cs typeface="+mn-cs"/>
        </a:defRPr>
      </a:lvl4pPr>
      <a:lvl5pPr marL="835798" algn="l" defTabSz="417899" rtl="0" eaLnBrk="1" latinLnBrk="0" hangingPunct="1">
        <a:defRPr sz="823" kern="1200">
          <a:solidFill>
            <a:schemeClr val="tx1"/>
          </a:solidFill>
          <a:latin typeface="+mn-lt"/>
          <a:ea typeface="+mn-ea"/>
          <a:cs typeface="+mn-cs"/>
        </a:defRPr>
      </a:lvl5pPr>
      <a:lvl6pPr marL="1044747" algn="l" defTabSz="417899" rtl="0" eaLnBrk="1" latinLnBrk="0" hangingPunct="1">
        <a:defRPr sz="823" kern="1200">
          <a:solidFill>
            <a:schemeClr val="tx1"/>
          </a:solidFill>
          <a:latin typeface="+mn-lt"/>
          <a:ea typeface="+mn-ea"/>
          <a:cs typeface="+mn-cs"/>
        </a:defRPr>
      </a:lvl6pPr>
      <a:lvl7pPr marL="1253696" algn="l" defTabSz="417899" rtl="0" eaLnBrk="1" latinLnBrk="0" hangingPunct="1">
        <a:defRPr sz="823" kern="1200">
          <a:solidFill>
            <a:schemeClr val="tx1"/>
          </a:solidFill>
          <a:latin typeface="+mn-lt"/>
          <a:ea typeface="+mn-ea"/>
          <a:cs typeface="+mn-cs"/>
        </a:defRPr>
      </a:lvl7pPr>
      <a:lvl8pPr marL="1462646" algn="l" defTabSz="417899" rtl="0" eaLnBrk="1" latinLnBrk="0" hangingPunct="1">
        <a:defRPr sz="823" kern="1200">
          <a:solidFill>
            <a:schemeClr val="tx1"/>
          </a:solidFill>
          <a:latin typeface="+mn-lt"/>
          <a:ea typeface="+mn-ea"/>
          <a:cs typeface="+mn-cs"/>
        </a:defRPr>
      </a:lvl8pPr>
      <a:lvl9pPr marL="1671596" algn="l" defTabSz="417899" rtl="0" eaLnBrk="1" latinLnBrk="0" hangingPunct="1">
        <a:defRPr sz="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28932" r="29720"/>
          <a:stretch/>
        </p:blipFill>
        <p:spPr>
          <a:xfrm>
            <a:off x="1238008" y="1317514"/>
            <a:ext cx="1710267" cy="2325948"/>
          </a:xfrm>
        </p:spPr>
      </p:pic>
      <p:sp>
        <p:nvSpPr>
          <p:cNvPr id="2" name="Title 1"/>
          <p:cNvSpPr>
            <a:spLocks noGrp="1"/>
          </p:cNvSpPr>
          <p:nvPr>
            <p:ph type="title"/>
          </p:nvPr>
        </p:nvSpPr>
        <p:spPr/>
        <p:txBody>
          <a:bodyPr/>
          <a:lstStyle/>
          <a:p>
            <a:r>
              <a:rPr lang="en-US" dirty="0" smtClean="0"/>
              <a:t>Raising the bar(s)</a:t>
            </a:r>
            <a:endParaRPr lang="en-US" dirty="0"/>
          </a:p>
        </p:txBody>
      </p:sp>
      <p:sp>
        <p:nvSpPr>
          <p:cNvPr id="4" name="Text Placeholder 3"/>
          <p:cNvSpPr>
            <a:spLocks noGrp="1"/>
          </p:cNvSpPr>
          <p:nvPr>
            <p:ph type="body" sz="quarter" idx="14"/>
          </p:nvPr>
        </p:nvSpPr>
        <p:spPr>
          <a:xfrm>
            <a:off x="3410935" y="1061215"/>
            <a:ext cx="3319563" cy="2183187"/>
          </a:xfrm>
        </p:spPr>
        <p:txBody>
          <a:bodyPr>
            <a:normAutofit/>
          </a:bodyPr>
          <a:lstStyle/>
          <a:p>
            <a:r>
              <a:rPr lang="en-US" b="1" dirty="0" smtClean="0"/>
              <a:t>The COSMOS C700M</a:t>
            </a:r>
          </a:p>
          <a:p>
            <a:endParaRPr lang="en-US" b="1" dirty="0" smtClean="0"/>
          </a:p>
          <a:p>
            <a:r>
              <a:rPr lang="en-US" dirty="0" smtClean="0"/>
              <a:t>The </a:t>
            </a:r>
            <a:r>
              <a:rPr lang="en-US" dirty="0"/>
              <a:t>COSMOS series is known for pushing the limits of Cooler Master’s case technology. The freedom in layout organization and the support for </a:t>
            </a:r>
            <a:r>
              <a:rPr lang="en-US" dirty="0" smtClean="0"/>
              <a:t>unique graphics </a:t>
            </a:r>
            <a:r>
              <a:rPr lang="en-US" dirty="0"/>
              <a:t>card mounting make custom building accessible as soon as the COSMOS C700M is unboxed. </a:t>
            </a:r>
            <a:endParaRPr lang="en-US" dirty="0" smtClean="0"/>
          </a:p>
          <a:p>
            <a:endParaRPr lang="en-US" dirty="0"/>
          </a:p>
          <a:p>
            <a:r>
              <a:rPr lang="en-US" dirty="0" smtClean="0"/>
              <a:t>The </a:t>
            </a:r>
            <a:r>
              <a:rPr lang="en-US" dirty="0"/>
              <a:t>idea is to inspire growth in builders across all levels—since the chassis is only as complex as builders need it to be, there will always be room to creatively experiment. If </a:t>
            </a:r>
            <a:r>
              <a:rPr lang="en-US" dirty="0" err="1"/>
              <a:t>modders</a:t>
            </a:r>
            <a:r>
              <a:rPr lang="en-US" dirty="0"/>
              <a:t> decide to take customization even further, the COSMOS frame allows for sandbox-level </a:t>
            </a:r>
            <a:r>
              <a:rPr lang="en-US" dirty="0" smtClean="0"/>
              <a:t>versatility. </a:t>
            </a:r>
            <a:r>
              <a:rPr lang="en-US" dirty="0"/>
              <a:t>The COSMOS C700M keeps Raising the Bar(s) on custom PC’s by inspiring builders to escape from the “standard” layout.</a:t>
            </a:r>
          </a:p>
        </p:txBody>
      </p:sp>
      <p:sp>
        <p:nvSpPr>
          <p:cNvPr id="5" name="Text Placeholder 4"/>
          <p:cNvSpPr>
            <a:spLocks noGrp="1"/>
          </p:cNvSpPr>
          <p:nvPr>
            <p:ph type="body" sz="quarter" idx="19"/>
          </p:nvPr>
        </p:nvSpPr>
        <p:spPr>
          <a:xfrm>
            <a:off x="101600" y="3950547"/>
            <a:ext cx="3165382" cy="5617388"/>
          </a:xfrm>
        </p:spPr>
        <p:txBody>
          <a:bodyPr>
            <a:normAutofit/>
          </a:bodyPr>
          <a:lstStyle/>
          <a:p>
            <a:r>
              <a:rPr lang="en-US" sz="800" b="1" dirty="0"/>
              <a:t>Highly Versatile Layout</a:t>
            </a:r>
            <a:r>
              <a:rPr lang="en-US" sz="800" dirty="0" smtClean="0"/>
              <a:t> </a:t>
            </a:r>
            <a:r>
              <a:rPr lang="en-US" sz="800" dirty="0"/>
              <a:t>– The unique frame design supports a conventional, chimney, inverse layout, or a fully customized layout. The motherboard tray is also removable for installation outside of the chassis.</a:t>
            </a:r>
          </a:p>
          <a:p>
            <a:endParaRPr lang="en-US" sz="800" b="1" dirty="0" smtClean="0"/>
          </a:p>
          <a:p>
            <a:r>
              <a:rPr lang="en-US" sz="800" b="1" dirty="0"/>
              <a:t>Graphics Card </a:t>
            </a:r>
            <a:r>
              <a:rPr lang="en-US" sz="800" b="1" dirty="0" smtClean="0"/>
              <a:t>Mounting Flexibility</a:t>
            </a:r>
            <a:r>
              <a:rPr lang="en-US" sz="800" dirty="0" smtClean="0"/>
              <a:t> </a:t>
            </a:r>
            <a:r>
              <a:rPr lang="en-US" sz="800" dirty="0"/>
              <a:t>– The graphics card bracket can be mounted vertically or horizontally on either the PSU midplate or on the M. Port. The bracket can also be rotated from 0 to 90 degrees</a:t>
            </a:r>
            <a:r>
              <a:rPr lang="en-US" sz="800" dirty="0" smtClean="0"/>
              <a:t>.</a:t>
            </a:r>
          </a:p>
          <a:p>
            <a:endParaRPr lang="en-US" sz="800" b="1" dirty="0"/>
          </a:p>
          <a:p>
            <a:r>
              <a:rPr lang="en-US" altLang="zh-TW" sz="800" b="1" dirty="0" smtClean="0"/>
              <a:t>Included </a:t>
            </a:r>
            <a:r>
              <a:rPr lang="en-US" altLang="zh-TW" sz="800" b="1" dirty="0" err="1" smtClean="0"/>
              <a:t>PCIe</a:t>
            </a:r>
            <a:r>
              <a:rPr lang="en-US" altLang="zh-TW" sz="800" b="1" dirty="0" smtClean="0"/>
              <a:t> 4.0 Riser Cable –</a:t>
            </a:r>
            <a:r>
              <a:rPr lang="en-US" sz="800" b="1" dirty="0" smtClean="0"/>
              <a:t> </a:t>
            </a:r>
            <a:r>
              <a:rPr lang="en-US" sz="800" dirty="0" smtClean="0"/>
              <a:t>A 400mm </a:t>
            </a:r>
            <a:r>
              <a:rPr lang="en-US" sz="800" dirty="0" err="1" smtClean="0"/>
              <a:t>PCIe</a:t>
            </a:r>
            <a:r>
              <a:rPr lang="en-US" sz="800" dirty="0" smtClean="0"/>
              <a:t> 4.0 riser cable is included for superior data transmission speeds and the convenience of being able to connect a vertically mounted graphics card to the motherboard.</a:t>
            </a:r>
            <a:endParaRPr lang="en-US" sz="800" dirty="0"/>
          </a:p>
          <a:p>
            <a:endParaRPr lang="en-US" sz="800" b="1" dirty="0" smtClean="0"/>
          </a:p>
          <a:p>
            <a:r>
              <a:rPr lang="en-US" sz="800" b="1" dirty="0" smtClean="0"/>
              <a:t>ARGB </a:t>
            </a:r>
            <a:r>
              <a:rPr lang="en-US" sz="800" b="1" dirty="0"/>
              <a:t>Lighting</a:t>
            </a:r>
            <a:r>
              <a:rPr lang="en-US" sz="800" dirty="0"/>
              <a:t> – Two parallel strips of addressable RGB lighting run continuously from the top panel to the front panel, with ambient ARGB lighting on the bottom that reflects against the aluminum bars</a:t>
            </a:r>
            <a:r>
              <a:rPr lang="en-US" sz="800" dirty="0" smtClean="0"/>
              <a:t>.</a:t>
            </a:r>
          </a:p>
          <a:p>
            <a:endParaRPr lang="en-US" sz="800" b="1" dirty="0" smtClean="0"/>
          </a:p>
          <a:p>
            <a:r>
              <a:rPr lang="en-US" sz="800" b="1" dirty="0" smtClean="0"/>
              <a:t>Extensive </a:t>
            </a:r>
            <a:r>
              <a:rPr lang="en-US" sz="800" b="1" dirty="0"/>
              <a:t>Cable Cover System</a:t>
            </a:r>
            <a:r>
              <a:rPr lang="en-US" sz="800" dirty="0"/>
              <a:t> – The 3 included covers can be placed on either the M. </a:t>
            </a:r>
            <a:r>
              <a:rPr lang="en-US" sz="800" dirty="0" smtClean="0"/>
              <a:t>Port </a:t>
            </a:r>
            <a:r>
              <a:rPr lang="en-US" sz="800" dirty="0"/>
              <a:t>or on the mid-plate, with the ability to mount SSD storage or a </a:t>
            </a:r>
            <a:r>
              <a:rPr lang="en-US" sz="800" dirty="0" smtClean="0"/>
              <a:t>reservoir.</a:t>
            </a:r>
            <a:endParaRPr lang="en-US" sz="800" dirty="0"/>
          </a:p>
          <a:p>
            <a:endParaRPr lang="en-US" sz="800" dirty="0"/>
          </a:p>
          <a:p>
            <a:r>
              <a:rPr lang="en-US" sz="800" b="1" dirty="0" smtClean="0"/>
              <a:t>Versatile Liquid </a:t>
            </a:r>
            <a:r>
              <a:rPr lang="en-US" sz="800" b="1" dirty="0"/>
              <a:t>Cooling Support</a:t>
            </a:r>
            <a:r>
              <a:rPr lang="en-US" sz="800" dirty="0"/>
              <a:t> – A flat radiator bracket design offers more </a:t>
            </a:r>
            <a:r>
              <a:rPr lang="en-US" sz="800" dirty="0" smtClean="0"/>
              <a:t>versatility for </a:t>
            </a:r>
            <a:r>
              <a:rPr lang="en-US" sz="800" dirty="0"/>
              <a:t>liquid cooling with the ability to be mounted on the top, front, or bottom of the frame. The two included brackets can each support a 420mm radiator, with the ability to mount fans and a radiator on either side of the bracket</a:t>
            </a:r>
            <a:r>
              <a:rPr lang="en-US" sz="800" dirty="0" smtClean="0"/>
              <a:t>.</a:t>
            </a:r>
          </a:p>
          <a:p>
            <a:endParaRPr lang="en-US" sz="800" dirty="0"/>
          </a:p>
          <a:p>
            <a:r>
              <a:rPr lang="en-US" sz="800" b="1" dirty="0"/>
              <a:t>Aluminum Panels &amp; Handles</a:t>
            </a:r>
            <a:r>
              <a:rPr lang="en-US" sz="800" dirty="0"/>
              <a:t> – Brushed aluminum spans the top panel and front panel, with cast aluminum handles (and feet) that provide protection &amp; support for carrying the </a:t>
            </a:r>
            <a:r>
              <a:rPr lang="en-US" sz="800" dirty="0" smtClean="0"/>
              <a:t>case.</a:t>
            </a:r>
          </a:p>
          <a:p>
            <a:endParaRPr lang="en-US" sz="800" dirty="0"/>
          </a:p>
          <a:p>
            <a:r>
              <a:rPr lang="en-US" sz="800" b="1" dirty="0"/>
              <a:t>Curved Tempered Glass Side Panel</a:t>
            </a:r>
            <a:r>
              <a:rPr lang="en-US" sz="800" dirty="0"/>
              <a:t> – A panoramic tempered glass side panel, with two curved edges, offer a wide view of the system </a:t>
            </a:r>
            <a:r>
              <a:rPr lang="en-US" sz="800" dirty="0" smtClean="0"/>
              <a:t>build.</a:t>
            </a:r>
          </a:p>
          <a:p>
            <a:endParaRPr lang="en-US" sz="800" dirty="0"/>
          </a:p>
          <a:p>
            <a:r>
              <a:rPr lang="en-US" sz="800" b="1" dirty="0"/>
              <a:t>Rich Connectivity</a:t>
            </a:r>
            <a:r>
              <a:rPr lang="en-US" sz="800" dirty="0"/>
              <a:t> – The advanced I/O panel comes with a 4-Pole headset jack, USB 3.1 (Gen 2) Type-C port, four additional USB 3.0 ports, PWM fan speed button, and an addressable RGB control button. </a:t>
            </a:r>
          </a:p>
        </p:txBody>
      </p:sp>
      <p:sp>
        <p:nvSpPr>
          <p:cNvPr id="6" name="Text Placeholder 5"/>
          <p:cNvSpPr>
            <a:spLocks noGrp="1"/>
          </p:cNvSpPr>
          <p:nvPr>
            <p:ph type="body" sz="quarter" idx="22"/>
          </p:nvPr>
        </p:nvSpPr>
        <p:spPr/>
        <p:txBody>
          <a:bodyPr/>
          <a:lstStyle/>
          <a:p>
            <a:r>
              <a:rPr lang="en-US" b="0" dirty="0" smtClean="0"/>
              <a:t>Cosmos </a:t>
            </a:r>
            <a:r>
              <a:rPr lang="en-US" dirty="0" smtClean="0"/>
              <a:t>c700m </a:t>
            </a:r>
            <a:r>
              <a:rPr lang="en-US" altLang="zh-CN" dirty="0" err="1" smtClean="0"/>
              <a:t>wHITE</a:t>
            </a:r>
            <a:endParaRPr lang="en-US" dirty="0"/>
          </a:p>
        </p:txBody>
      </p:sp>
      <p:sp>
        <p:nvSpPr>
          <p:cNvPr id="8" name="Text Placeholder 7"/>
          <p:cNvSpPr>
            <a:spLocks noGrp="1"/>
          </p:cNvSpPr>
          <p:nvPr>
            <p:ph type="body" sz="quarter" idx="24"/>
          </p:nvPr>
        </p:nvSpPr>
        <p:spPr/>
        <p:txBody>
          <a:bodyPr/>
          <a:lstStyle/>
          <a:p>
            <a:r>
              <a:rPr lang="en-US" altLang="zh-TW" dirty="0" smtClean="0"/>
              <a:t>MCC-C700M-MG5N-S00 </a:t>
            </a:r>
            <a:r>
              <a:rPr lang="en-US" dirty="0" smtClean="0"/>
              <a:t>/MCC-C700M-</a:t>
            </a:r>
            <a:r>
              <a:rPr lang="en-US" altLang="zh-CN" dirty="0" smtClean="0"/>
              <a:t>W</a:t>
            </a:r>
            <a:r>
              <a:rPr lang="en-US" dirty="0" smtClean="0"/>
              <a:t>G5N-S00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681537036"/>
              </p:ext>
            </p:extLst>
          </p:nvPr>
        </p:nvGraphicFramePr>
        <p:xfrm>
          <a:off x="3411920" y="3471555"/>
          <a:ext cx="3365504" cy="5416035"/>
        </p:xfrm>
        <a:graphic>
          <a:graphicData uri="http://schemas.openxmlformats.org/drawingml/2006/table">
            <a:tbl>
              <a:tblPr firstRow="1" bandRow="1">
                <a:tableStyleId>{073A0DAA-6AF3-43AB-8588-CEC1D06C72B9}</a:tableStyleId>
              </a:tblPr>
              <a:tblGrid>
                <a:gridCol w="826516">
                  <a:extLst>
                    <a:ext uri="{9D8B030D-6E8A-4147-A177-3AD203B41FA5}">
                      <a16:colId xmlns:a16="http://schemas.microsoft.com/office/drawing/2014/main" val="20000"/>
                    </a:ext>
                  </a:extLst>
                </a:gridCol>
                <a:gridCol w="935462">
                  <a:extLst>
                    <a:ext uri="{9D8B030D-6E8A-4147-A177-3AD203B41FA5}">
                      <a16:colId xmlns:a16="http://schemas.microsoft.com/office/drawing/2014/main" val="20001"/>
                    </a:ext>
                  </a:extLst>
                </a:gridCol>
                <a:gridCol w="801763">
                  <a:extLst>
                    <a:ext uri="{9D8B030D-6E8A-4147-A177-3AD203B41FA5}">
                      <a16:colId xmlns:a16="http://schemas.microsoft.com/office/drawing/2014/main" val="20002"/>
                    </a:ext>
                  </a:extLst>
                </a:gridCol>
                <a:gridCol w="801763">
                  <a:extLst>
                    <a:ext uri="{9D8B030D-6E8A-4147-A177-3AD203B41FA5}">
                      <a16:colId xmlns:a16="http://schemas.microsoft.com/office/drawing/2014/main" val="708212313"/>
                    </a:ext>
                  </a:extLst>
                </a:gridCol>
              </a:tblGrid>
              <a:tr h="191282">
                <a:tc gridSpan="2">
                  <a:txBody>
                    <a:bodyPr/>
                    <a:lstStyle/>
                    <a:p>
                      <a:pPr>
                        <a:lnSpc>
                          <a:spcPct val="100000"/>
                        </a:lnSpc>
                        <a:spcAft>
                          <a:spcPts val="0"/>
                        </a:spcAft>
                      </a:pPr>
                      <a:r>
                        <a:rPr lang="en-US" sz="700" kern="0" dirty="0">
                          <a:effectLst/>
                          <a:latin typeface="+mn-lt"/>
                        </a:rPr>
                        <a:t>Product Name</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600" b="1" kern="100" dirty="0" smtClean="0">
                          <a:solidFill>
                            <a:schemeClr val="bg1">
                              <a:lumMod val="60000"/>
                              <a:lumOff val="40000"/>
                            </a:schemeClr>
                          </a:solidFill>
                          <a:effectLst/>
                          <a:latin typeface="+mn-lt"/>
                          <a:ea typeface="新細明體"/>
                          <a:cs typeface="Verdana" panose="020B0604030504040204" pitchFamily="34" charset="0"/>
                        </a:rPr>
                        <a:t>COSMOS C700M</a:t>
                      </a:r>
                      <a:endParaRPr lang="zh-TW" sz="600" b="1" kern="100" dirty="0">
                        <a:solidFill>
                          <a:schemeClr val="bg1">
                            <a:lumMod val="60000"/>
                            <a:lumOff val="40000"/>
                          </a:schemeClr>
                        </a:solidFill>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600" b="1" kern="100" dirty="0" smtClean="0">
                          <a:solidFill>
                            <a:schemeClr val="bg1">
                              <a:lumMod val="60000"/>
                              <a:lumOff val="40000"/>
                            </a:schemeClr>
                          </a:solidFill>
                          <a:effectLst/>
                          <a:latin typeface="+mn-lt"/>
                          <a:ea typeface="新細明體"/>
                          <a:cs typeface="Verdana" panose="020B0604030504040204" pitchFamily="34" charset="0"/>
                        </a:rPr>
                        <a:t>COSMOS C700M </a:t>
                      </a:r>
                      <a:r>
                        <a:rPr lang="en-US" altLang="zh-CN" sz="600" b="1" kern="100" dirty="0" smtClean="0">
                          <a:solidFill>
                            <a:schemeClr val="bg1">
                              <a:lumMod val="60000"/>
                              <a:lumOff val="40000"/>
                            </a:schemeClr>
                          </a:solidFill>
                          <a:effectLst/>
                          <a:latin typeface="+mn-lt"/>
                          <a:ea typeface="新細明體"/>
                          <a:cs typeface="Verdana" panose="020B0604030504040204" pitchFamily="34" charset="0"/>
                        </a:rPr>
                        <a:t>White</a:t>
                      </a:r>
                      <a:endParaRPr lang="zh-TW" altLang="zh-TW" sz="600" b="1" kern="100" dirty="0">
                        <a:solidFill>
                          <a:schemeClr val="bg1">
                            <a:lumMod val="60000"/>
                            <a:lumOff val="40000"/>
                          </a:schemeClr>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val="10000"/>
                  </a:ext>
                </a:extLst>
              </a:tr>
              <a:tr h="127521">
                <a:tc gridSpan="2">
                  <a:txBody>
                    <a:bodyPr/>
                    <a:lstStyle/>
                    <a:p>
                      <a:pPr>
                        <a:lnSpc>
                          <a:spcPct val="100000"/>
                        </a:lnSpc>
                        <a:spcAft>
                          <a:spcPts val="0"/>
                        </a:spcAft>
                      </a:pPr>
                      <a:r>
                        <a:rPr lang="nl-NL" altLang="zh-TW" sz="700" kern="100" dirty="0">
                          <a:effectLst/>
                          <a:latin typeface="+mn-lt"/>
                        </a:rPr>
                        <a:t>Product Number</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nl-NL"/>
                    </a:p>
                  </a:txBody>
                  <a:tcPr/>
                </a:tc>
                <a:tc>
                  <a:txBody>
                    <a:bodyPr/>
                    <a:lstStyle/>
                    <a:p>
                      <a:pPr>
                        <a:lnSpc>
                          <a:spcPct val="100000"/>
                        </a:lnSpc>
                        <a:spcAft>
                          <a:spcPts val="0"/>
                        </a:spcAft>
                      </a:pPr>
                      <a:r>
                        <a:rPr lang="en-US" altLang="zh-TW" sz="500" b="0" kern="100" dirty="0" smtClean="0">
                          <a:solidFill>
                            <a:schemeClr val="tx1"/>
                          </a:solidFill>
                          <a:effectLst/>
                          <a:latin typeface="+mn-lt"/>
                          <a:ea typeface="新細明體"/>
                          <a:cs typeface="Verdana" panose="020B0604030504040204" pitchFamily="34" charset="0"/>
                        </a:rPr>
                        <a:t>MCC-C700M-MG5N-S00</a:t>
                      </a:r>
                      <a:endParaRPr lang="zh-TW" altLang="nl-NL" sz="500" b="0" kern="100" dirty="0">
                        <a:solidFill>
                          <a:schemeClr val="tx1"/>
                        </a:solidFill>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500" b="0" kern="100" dirty="0" smtClean="0">
                          <a:solidFill>
                            <a:schemeClr val="tx1"/>
                          </a:solidFill>
                          <a:effectLst/>
                          <a:latin typeface="+mn-lt"/>
                          <a:ea typeface="新細明體"/>
                          <a:cs typeface="Verdana" panose="020B0604030504040204" pitchFamily="34" charset="0"/>
                        </a:rPr>
                        <a:t>MCC-C700M-</a:t>
                      </a:r>
                      <a:r>
                        <a:rPr lang="en-US" altLang="zh-CN" sz="500" b="0" kern="100" dirty="0" smtClean="0">
                          <a:solidFill>
                            <a:schemeClr val="tx1"/>
                          </a:solidFill>
                          <a:effectLst/>
                          <a:latin typeface="+mn-lt"/>
                          <a:ea typeface="新細明體"/>
                          <a:cs typeface="Verdana" panose="020B0604030504040204" pitchFamily="34" charset="0"/>
                        </a:rPr>
                        <a:t>W</a:t>
                      </a:r>
                      <a:r>
                        <a:rPr lang="en-US" altLang="zh-TW" sz="500" b="0" kern="100" dirty="0" smtClean="0">
                          <a:solidFill>
                            <a:schemeClr val="tx1"/>
                          </a:solidFill>
                          <a:effectLst/>
                          <a:latin typeface="+mn-lt"/>
                          <a:ea typeface="新細明體"/>
                          <a:cs typeface="Verdana" panose="020B0604030504040204" pitchFamily="34" charset="0"/>
                        </a:rPr>
                        <a:t>G5N-S00</a:t>
                      </a:r>
                      <a:endParaRPr lang="zh-TW" altLang="nl-NL" sz="500" b="0" kern="100" dirty="0">
                        <a:solidFill>
                          <a:schemeClr val="tx1"/>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val="10001"/>
                  </a:ext>
                </a:extLst>
              </a:tr>
              <a:tr h="127521">
                <a:tc gridSpan="2">
                  <a:txBody>
                    <a:bodyPr/>
                    <a:lstStyle/>
                    <a:p>
                      <a:pPr>
                        <a:lnSpc>
                          <a:spcPct val="100000"/>
                        </a:lnSpc>
                        <a:spcAft>
                          <a:spcPts val="0"/>
                        </a:spcAft>
                      </a:pPr>
                      <a:r>
                        <a:rPr lang="en-US" sz="700" kern="100" dirty="0">
                          <a:effectLst/>
                          <a:latin typeface="+mn-lt"/>
                        </a:rPr>
                        <a:t>Available Color</a:t>
                      </a:r>
                      <a:endParaRPr lang="zh-TW" sz="700" b="0" kern="100" dirty="0">
                        <a:effectLst/>
                        <a:latin typeface="+mn-lt"/>
                        <a:ea typeface="新細明體"/>
                        <a:cs typeface="Verdana" panose="020B0604030504040204" pitchFamily="34" charset="0"/>
                      </a:endParaRPr>
                    </a:p>
                  </a:txBody>
                  <a:tcPr marL="45958" marR="45958" marT="0" marB="0" anchor="ct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600" b="0" kern="100" dirty="0" smtClean="0">
                          <a:solidFill>
                            <a:schemeClr val="tx1">
                              <a:lumMod val="75000"/>
                            </a:schemeClr>
                          </a:solidFill>
                          <a:effectLst/>
                          <a:latin typeface="+mn-lt"/>
                          <a:ea typeface="新細明體"/>
                          <a:cs typeface="Verdana" panose="020B0604030504040204" pitchFamily="34" charset="0"/>
                        </a:rPr>
                        <a:t>Grey, Silver &amp; Black</a:t>
                      </a:r>
                      <a:endParaRPr lang="zh-TW" altLang="zh-TW" sz="600" b="0" kern="100" dirty="0">
                        <a:solidFill>
                          <a:schemeClr val="tx1">
                            <a:lumMod val="75000"/>
                          </a:schemeClr>
                        </a:solidFill>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600" b="0" kern="100" dirty="0" smtClean="0">
                          <a:solidFill>
                            <a:schemeClr val="tx1">
                              <a:lumMod val="75000"/>
                            </a:schemeClr>
                          </a:solidFill>
                          <a:effectLst/>
                          <a:latin typeface="+mn-lt"/>
                          <a:ea typeface="新細明體"/>
                          <a:cs typeface="Verdana" panose="020B0604030504040204" pitchFamily="34" charset="0"/>
                        </a:rPr>
                        <a:t>Silver &amp; </a:t>
                      </a:r>
                      <a:r>
                        <a:rPr lang="en-US" altLang="zh-CN" sz="600" b="0" kern="100" dirty="0" smtClean="0">
                          <a:solidFill>
                            <a:schemeClr val="tx1">
                              <a:lumMod val="75000"/>
                            </a:schemeClr>
                          </a:solidFill>
                          <a:effectLst/>
                          <a:latin typeface="+mn-lt"/>
                          <a:ea typeface="新細明體"/>
                          <a:cs typeface="Verdana" panose="020B0604030504040204" pitchFamily="34" charset="0"/>
                        </a:rPr>
                        <a:t>White</a:t>
                      </a:r>
                      <a:endParaRPr lang="zh-TW" altLang="zh-TW" sz="600" b="0" kern="100" dirty="0">
                        <a:solidFill>
                          <a:schemeClr val="tx1">
                            <a:lumMod val="75000"/>
                          </a:schemeClr>
                        </a:solidFill>
                        <a:effectLst/>
                        <a:latin typeface="+mn-lt"/>
                        <a:ea typeface="新細明體"/>
                        <a:cs typeface="Verdana" panose="020B0604030504040204" pitchFamily="34" charset="0"/>
                      </a:endParaRPr>
                    </a:p>
                  </a:txBody>
                  <a:tcPr marL="45958" marR="45958" marT="0" marB="0" anchor="ctr"/>
                </a:tc>
                <a:extLst>
                  <a:ext uri="{0D108BD9-81ED-4DB2-BD59-A6C34878D82A}">
                    <a16:rowId xmlns:a16="http://schemas.microsoft.com/office/drawing/2014/main" val="10002"/>
                  </a:ext>
                </a:extLst>
              </a:tr>
              <a:tr h="122475">
                <a:tc rowSpan="2">
                  <a:txBody>
                    <a:bodyPr/>
                    <a:lstStyle/>
                    <a:p>
                      <a:pPr>
                        <a:lnSpc>
                          <a:spcPct val="100000"/>
                        </a:lnSpc>
                        <a:spcAft>
                          <a:spcPts val="0"/>
                        </a:spcAft>
                      </a:pPr>
                      <a:r>
                        <a:rPr lang="en-US" sz="700" kern="100" dirty="0">
                          <a:effectLst/>
                          <a:latin typeface="+mn-lt"/>
                        </a:rPr>
                        <a:t>Materials</a:t>
                      </a: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Body</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r>
                        <a:rPr lang="en-US" sz="700" dirty="0" smtClean="0">
                          <a:latin typeface="+mn-lt"/>
                        </a:rPr>
                        <a:t>Steel</a:t>
                      </a:r>
                      <a:endParaRPr lang="en-US" sz="700" dirty="0">
                        <a:latin typeface="+mn-lt"/>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3"/>
                  </a:ext>
                </a:extLst>
              </a:tr>
              <a:tr h="139054">
                <a:tc vMerge="1">
                  <a:txBody>
                    <a:bodyPr/>
                    <a:lstStyle/>
                    <a:p>
                      <a:endParaRPr lang="en-US"/>
                    </a:p>
                  </a:txBody>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Side Panel</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r>
                        <a:rPr lang="en-US" sz="700" dirty="0" smtClean="0">
                          <a:latin typeface="+mn-lt"/>
                        </a:rPr>
                        <a:t>Curved Tempered Glass, Steel</a:t>
                      </a:r>
                      <a:endParaRPr lang="en-US" sz="700" dirty="0">
                        <a:latin typeface="+mn-lt"/>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1"/>
                  </a:ext>
                </a:extLst>
              </a:tr>
              <a:tr h="254227">
                <a:tc gridSpan="2">
                  <a:txBody>
                    <a:bodyPr/>
                    <a:lstStyle/>
                    <a:p>
                      <a:pPr>
                        <a:lnSpc>
                          <a:spcPct val="100000"/>
                        </a:lnSpc>
                        <a:spcAft>
                          <a:spcPts val="0"/>
                        </a:spcAft>
                      </a:pPr>
                      <a:r>
                        <a:rPr lang="en-US" sz="700" kern="100" dirty="0">
                          <a:effectLst/>
                          <a:latin typeface="+mn-lt"/>
                        </a:rPr>
                        <a:t>Dimensions </a:t>
                      </a:r>
                      <a:r>
                        <a:rPr lang="en-US" sz="700" kern="100" dirty="0" smtClean="0">
                          <a:effectLst/>
                          <a:latin typeface="+mn-lt"/>
                        </a:rPr>
                        <a:t>(L x W x H</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650 x 306 x 651mm / 25.6 x 12.0 x 25.6inch</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04"/>
                  </a:ext>
                </a:extLst>
              </a:tr>
              <a:tr h="244948">
                <a:tc gridSpan="2">
                  <a:txBody>
                    <a:bodyPr/>
                    <a:lstStyle/>
                    <a:p>
                      <a:pPr>
                        <a:lnSpc>
                          <a:spcPct val="100000"/>
                        </a:lnSpc>
                        <a:spcAft>
                          <a:spcPts val="0"/>
                        </a:spcAft>
                      </a:pPr>
                      <a:r>
                        <a:rPr lang="en-US" sz="700" kern="100" dirty="0">
                          <a:effectLst/>
                          <a:latin typeface="+mn-lt"/>
                        </a:rPr>
                        <a:t>Motherboard Support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Mini-ITX, Micro-ATX, ATX,  E-ATX (support up to 12" x 10.7")</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5"/>
                  </a:ext>
                </a:extLst>
              </a:tr>
              <a:tr h="127521">
                <a:tc gridSpan="2">
                  <a:txBody>
                    <a:bodyPr/>
                    <a:lstStyle/>
                    <a:p>
                      <a:pPr>
                        <a:lnSpc>
                          <a:spcPct val="100000"/>
                        </a:lnSpc>
                        <a:spcAft>
                          <a:spcPts val="0"/>
                        </a:spcAft>
                      </a:pPr>
                      <a:r>
                        <a:rPr lang="en-US" sz="700" kern="100" dirty="0">
                          <a:effectLst/>
                          <a:latin typeface="+mn-lt"/>
                        </a:rPr>
                        <a:t>Expansion Slots</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sz="700" b="0" dirty="0">
                        <a:latin typeface="Verdana" panose="020B0604030504040204" pitchFamily="34" charset="0"/>
                        <a:cs typeface="Verdana" panose="020B0604030504040204" pitchFamily="34" charset="0"/>
                      </a:endParaRPr>
                    </a:p>
                  </a:txBody>
                  <a:tcPr marL="45958" marR="45958" marT="0" marB="0" anchor="ct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8</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06"/>
                  </a:ext>
                </a:extLst>
              </a:tr>
              <a:tr h="127521">
                <a:tc rowSpan="3">
                  <a:txBody>
                    <a:bodyPr/>
                    <a:lstStyle/>
                    <a:p>
                      <a:pPr>
                        <a:lnSpc>
                          <a:spcPct val="100000"/>
                        </a:lnSpc>
                        <a:spcAft>
                          <a:spcPts val="0"/>
                        </a:spcAft>
                      </a:pPr>
                      <a:r>
                        <a:rPr lang="en-US" sz="700" kern="100" dirty="0">
                          <a:effectLst/>
                          <a:latin typeface="+mn-lt"/>
                        </a:rPr>
                        <a:t>Drive Bays</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sz="700" kern="100" dirty="0">
                          <a:effectLst/>
                          <a:latin typeface="+mn-lt"/>
                        </a:rPr>
                        <a:t>5.25"</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7"/>
                  </a:ext>
                </a:extLst>
              </a:tr>
              <a:tr h="127521">
                <a:tc vMerge="1">
                  <a:txBody>
                    <a:bodyPr/>
                    <a:lstStyle/>
                    <a:p>
                      <a:endParaRPr lang="zh-TW" altLang="en-US"/>
                    </a:p>
                  </a:txBody>
                  <a:tcPr/>
                </a:tc>
                <a:tc>
                  <a:txBody>
                    <a:bodyPr/>
                    <a:lstStyle/>
                    <a:p>
                      <a:pPr>
                        <a:lnSpc>
                          <a:spcPct val="100000"/>
                        </a:lnSpc>
                        <a:spcAft>
                          <a:spcPts val="0"/>
                        </a:spcAft>
                      </a:pPr>
                      <a:r>
                        <a:rPr lang="en-US" sz="700" kern="100" dirty="0">
                          <a:effectLst/>
                          <a:latin typeface="+mn-lt"/>
                        </a:rPr>
                        <a:t>Combo 3.5" / 2.5"</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 + 1 (in the accessory box)</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8"/>
                  </a:ext>
                </a:extLst>
              </a:tr>
              <a:tr h="127521">
                <a:tc vMerge="1">
                  <a:txBody>
                    <a:bodyPr/>
                    <a:lstStyle/>
                    <a:p>
                      <a:endParaRPr lang="zh-TW" altLang="en-US"/>
                    </a:p>
                  </a:txBody>
                  <a:tcPr/>
                </a:tc>
                <a:tc>
                  <a:txBody>
                    <a:bodyPr/>
                    <a:lstStyle/>
                    <a:p>
                      <a:pPr>
                        <a:lnSpc>
                          <a:spcPct val="100000"/>
                        </a:lnSpc>
                        <a:spcAft>
                          <a:spcPts val="0"/>
                        </a:spcAft>
                      </a:pPr>
                      <a:r>
                        <a:rPr lang="en-US" sz="700" kern="100" dirty="0">
                          <a:effectLst/>
                          <a:latin typeface="+mn-lt"/>
                        </a:rPr>
                        <a:t>SSD</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09"/>
                  </a:ext>
                </a:extLst>
              </a:tr>
              <a:tr h="127558">
                <a:tc rowSpan="6">
                  <a:txBody>
                    <a:bodyPr/>
                    <a:lstStyle/>
                    <a:p>
                      <a:pPr>
                        <a:lnSpc>
                          <a:spcPct val="100000"/>
                        </a:lnSpc>
                        <a:spcAft>
                          <a:spcPts val="0"/>
                        </a:spcAft>
                      </a:pPr>
                      <a:r>
                        <a:rPr lang="en-US" sz="700" kern="100" dirty="0">
                          <a:effectLst/>
                          <a:latin typeface="+mn-lt"/>
                        </a:rPr>
                        <a:t>I/O </a:t>
                      </a:r>
                      <a:r>
                        <a:rPr lang="en-US" sz="700" kern="100" dirty="0" smtClean="0">
                          <a:effectLst/>
                          <a:latin typeface="+mn-lt"/>
                        </a:rPr>
                        <a:t>Panel</a:t>
                      </a:r>
                      <a:r>
                        <a:rPr lang="en-US" sz="700" kern="100" dirty="0">
                          <a:effectLst/>
                          <a:latin typeface="+mn-lt"/>
                        </a:rPr>
                        <a:t> </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rowSpan="2">
                  <a:txBody>
                    <a:bodyPr/>
                    <a:lstStyle/>
                    <a:p>
                      <a:r>
                        <a:rPr lang="en-US" sz="700" dirty="0" smtClean="0">
                          <a:latin typeface="+mn-lt"/>
                        </a:rPr>
                        <a:t>USB Ports</a:t>
                      </a:r>
                      <a:endParaRPr lang="en-US" sz="700" dirty="0">
                        <a:latin typeface="+mn-lt"/>
                      </a:endParaRPr>
                    </a:p>
                  </a:txBody>
                  <a:tcPr marL="45958" marR="45958" marT="0" marB="0" anchor="ctr">
                    <a:solidFill>
                      <a:srgbClr val="EAEAEA"/>
                    </a:solidFill>
                  </a:tcPr>
                </a:tc>
                <a:tc gridSpan="2">
                  <a:txBody>
                    <a:bodyPr/>
                    <a:lstStyle/>
                    <a:p>
                      <a:r>
                        <a:rPr lang="en-US" sz="700" dirty="0" smtClean="0">
                          <a:latin typeface="+mn-lt"/>
                        </a:rPr>
                        <a:t>USB 3.1 Type-C x 1</a:t>
                      </a:r>
                      <a:endParaRPr lang="en-US" sz="700" dirty="0">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0"/>
                  </a:ext>
                </a:extLst>
              </a:tr>
              <a:tr h="127469">
                <a:tc vMerge="1">
                  <a:txBody>
                    <a:bodyPr/>
                    <a:lstStyle/>
                    <a:p>
                      <a:endParaRPr lang="en-US"/>
                    </a:p>
                  </a:txBody>
                  <a:tcPr/>
                </a:tc>
                <a:tc vMerge="1">
                  <a:txBody>
                    <a:bodyPr/>
                    <a:lstStyle/>
                    <a:p>
                      <a:endParaRPr lang="en-US" sz="700" dirty="0">
                        <a:latin typeface="+mn-lt"/>
                      </a:endParaRPr>
                    </a:p>
                  </a:txBody>
                  <a:tcPr marL="45958" marR="45958" marT="0" marB="0" anchor="ctr"/>
                </a:tc>
                <a:tc gridSpan="2">
                  <a:txBody>
                    <a:bodyPr/>
                    <a:lstStyle/>
                    <a:p>
                      <a:r>
                        <a:rPr lang="en-US" sz="700" dirty="0" smtClean="0">
                          <a:latin typeface="+mn-lt"/>
                        </a:rPr>
                        <a:t>USB 3.0 Type-A x 4</a:t>
                      </a:r>
                      <a:endParaRPr lang="en-US" sz="700" dirty="0">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3"/>
                  </a:ext>
                </a:extLst>
              </a:tr>
              <a:tr h="127380">
                <a:tc vMerge="1">
                  <a:txBody>
                    <a:bodyPr/>
                    <a:lstStyle/>
                    <a:p>
                      <a:endParaRPr lang="en-US"/>
                    </a:p>
                  </a:txBody>
                  <a:tcPr/>
                </a:tc>
                <a:tc rowSpan="2">
                  <a:txBody>
                    <a:bodyPr/>
                    <a:lstStyle/>
                    <a:p>
                      <a:r>
                        <a:rPr lang="en-US" sz="700" dirty="0" smtClean="0">
                          <a:latin typeface="+mn-lt"/>
                        </a:rPr>
                        <a:t>Audio</a:t>
                      </a:r>
                      <a:endParaRPr lang="en-US" sz="700" dirty="0">
                        <a:latin typeface="+mn-lt"/>
                      </a:endParaRPr>
                    </a:p>
                  </a:txBody>
                  <a:tcPr marL="45958" marR="45958" marT="0" marB="0" anchor="ctr">
                    <a:solidFill>
                      <a:srgbClr val="EAEAEA"/>
                    </a:solidFill>
                  </a:tcPr>
                </a:tc>
                <a:tc gridSpan="2">
                  <a:txBody>
                    <a:bodyPr/>
                    <a:lstStyle/>
                    <a:p>
                      <a:r>
                        <a:rPr lang="en-US" sz="700" dirty="0" smtClean="0">
                          <a:solidFill>
                            <a:schemeClr val="accent5">
                              <a:lumMod val="65000"/>
                              <a:lumOff val="35000"/>
                            </a:schemeClr>
                          </a:solidFill>
                          <a:latin typeface="+mn-lt"/>
                        </a:rPr>
                        <a:t>3.5mm Headset</a:t>
                      </a:r>
                      <a:r>
                        <a:rPr lang="en-US" sz="700" baseline="0" dirty="0" smtClean="0">
                          <a:solidFill>
                            <a:schemeClr val="accent5">
                              <a:lumMod val="65000"/>
                              <a:lumOff val="35000"/>
                            </a:schemeClr>
                          </a:solidFill>
                          <a:latin typeface="+mn-lt"/>
                        </a:rPr>
                        <a:t> </a:t>
                      </a:r>
                      <a:r>
                        <a:rPr lang="en-US" sz="700" dirty="0" smtClean="0">
                          <a:solidFill>
                            <a:schemeClr val="accent5">
                              <a:lumMod val="65000"/>
                              <a:lumOff val="35000"/>
                            </a:schemeClr>
                          </a:solidFill>
                          <a:latin typeface="+mn-lt"/>
                        </a:rPr>
                        <a:t>Jack (</a:t>
                      </a:r>
                      <a:r>
                        <a:rPr lang="en-US" sz="700" dirty="0" err="1" smtClean="0">
                          <a:solidFill>
                            <a:schemeClr val="accent5">
                              <a:lumMod val="65000"/>
                              <a:lumOff val="35000"/>
                            </a:schemeClr>
                          </a:solidFill>
                          <a:latin typeface="+mn-lt"/>
                        </a:rPr>
                        <a:t>Audio+Mic</a:t>
                      </a:r>
                      <a:r>
                        <a:rPr lang="en-US" sz="700" dirty="0" smtClean="0">
                          <a:solidFill>
                            <a:schemeClr val="accent5">
                              <a:lumMod val="65000"/>
                              <a:lumOff val="35000"/>
                            </a:schemeClr>
                          </a:solidFill>
                          <a:latin typeface="+mn-lt"/>
                        </a:rPr>
                        <a:t>)</a:t>
                      </a:r>
                      <a:r>
                        <a:rPr lang="en-US" sz="700" baseline="0" dirty="0" smtClean="0">
                          <a:solidFill>
                            <a:schemeClr val="accent5">
                              <a:lumMod val="65000"/>
                              <a:lumOff val="35000"/>
                            </a:schemeClr>
                          </a:solidFill>
                          <a:latin typeface="+mn-lt"/>
                        </a:rPr>
                        <a:t> </a:t>
                      </a:r>
                      <a:r>
                        <a:rPr lang="en-US" sz="700" dirty="0" smtClean="0">
                          <a:solidFill>
                            <a:schemeClr val="accent5">
                              <a:lumMod val="65000"/>
                              <a:lumOff val="35000"/>
                            </a:schemeClr>
                          </a:solidFill>
                          <a:latin typeface="+mn-lt"/>
                        </a:rPr>
                        <a:t>x 1</a:t>
                      </a:r>
                      <a:endParaRPr lang="en-US" sz="700" dirty="0">
                        <a:solidFill>
                          <a:schemeClr val="accent5">
                            <a:lumMod val="65000"/>
                            <a:lumOff val="35000"/>
                          </a:schemeClr>
                        </a:solidFill>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5"/>
                  </a:ext>
                </a:extLst>
              </a:tr>
              <a:tr h="127291">
                <a:tc vMerge="1">
                  <a:txBody>
                    <a:bodyPr/>
                    <a:lstStyle/>
                    <a:p>
                      <a:endParaRPr lang="en-US"/>
                    </a:p>
                  </a:txBody>
                  <a:tcPr/>
                </a:tc>
                <a:tc vMerge="1">
                  <a:txBody>
                    <a:bodyPr/>
                    <a:lstStyle/>
                    <a:p>
                      <a:endParaRPr lang="en-US" sz="700" dirty="0">
                        <a:latin typeface="+mn-lt"/>
                      </a:endParaRPr>
                    </a:p>
                  </a:txBody>
                  <a:tcPr marL="45958" marR="45958" marT="0" marB="0" anchor="ctr"/>
                </a:tc>
                <a:tc gridSpan="2">
                  <a:txBody>
                    <a:bodyPr/>
                    <a:lstStyle/>
                    <a:p>
                      <a:r>
                        <a:rPr lang="it-IT" sz="700" dirty="0" smtClean="0">
                          <a:solidFill>
                            <a:schemeClr val="accent5">
                              <a:lumMod val="65000"/>
                              <a:lumOff val="35000"/>
                            </a:schemeClr>
                          </a:solidFill>
                          <a:latin typeface="+mn-lt"/>
                        </a:rPr>
                        <a:t>3.5mm</a:t>
                      </a:r>
                      <a:r>
                        <a:rPr lang="it-IT" sz="700" baseline="0" dirty="0" smtClean="0">
                          <a:solidFill>
                            <a:schemeClr val="accent5">
                              <a:lumMod val="65000"/>
                              <a:lumOff val="35000"/>
                            </a:schemeClr>
                          </a:solidFill>
                          <a:latin typeface="+mn-lt"/>
                        </a:rPr>
                        <a:t> Mic Jack </a:t>
                      </a:r>
                      <a:r>
                        <a:rPr lang="it-IT" sz="700" dirty="0" smtClean="0">
                          <a:solidFill>
                            <a:schemeClr val="accent5">
                              <a:lumMod val="65000"/>
                              <a:lumOff val="35000"/>
                            </a:schemeClr>
                          </a:solidFill>
                          <a:latin typeface="+mn-lt"/>
                        </a:rPr>
                        <a:t>x 1</a:t>
                      </a:r>
                      <a:endParaRPr lang="en-US" sz="700" dirty="0">
                        <a:solidFill>
                          <a:schemeClr val="accent5">
                            <a:lumMod val="65000"/>
                            <a:lumOff val="35000"/>
                          </a:schemeClr>
                        </a:solidFill>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6"/>
                  </a:ext>
                </a:extLst>
              </a:tr>
              <a:tr h="127201">
                <a:tc vMerge="1">
                  <a:txBody>
                    <a:bodyPr/>
                    <a:lstStyle/>
                    <a:p>
                      <a:endParaRPr lang="en-US"/>
                    </a:p>
                  </a:txBody>
                  <a:tcPr/>
                </a:tc>
                <a:tc rowSpan="2">
                  <a:txBody>
                    <a:bodyPr/>
                    <a:lstStyle/>
                    <a:p>
                      <a:r>
                        <a:rPr lang="en-US" sz="700" dirty="0" smtClean="0">
                          <a:latin typeface="+mn-lt"/>
                        </a:rPr>
                        <a:t>Fans/Lighting</a:t>
                      </a:r>
                      <a:endParaRPr lang="en-US" sz="700" dirty="0">
                        <a:latin typeface="+mn-lt"/>
                      </a:endParaRPr>
                    </a:p>
                  </a:txBody>
                  <a:tcPr marL="45958" marR="45958" marT="0" marB="0" anchor="ctr">
                    <a:solidFill>
                      <a:srgbClr val="EAEAEA"/>
                    </a:solidFill>
                  </a:tcPr>
                </a:tc>
                <a:tc gridSpan="2">
                  <a:txBody>
                    <a:bodyPr/>
                    <a:lstStyle/>
                    <a:p>
                      <a:r>
                        <a:rPr lang="en-US" sz="700" dirty="0" smtClean="0">
                          <a:latin typeface="+mn-lt"/>
                        </a:rPr>
                        <a:t>Fan Speed Control Button</a:t>
                      </a:r>
                      <a:endParaRPr lang="en-US" sz="700" dirty="0">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8"/>
                  </a:ext>
                </a:extLst>
              </a:tr>
              <a:tr h="160866">
                <a:tc vMerge="1">
                  <a:txBody>
                    <a:bodyPr/>
                    <a:lstStyle/>
                    <a:p>
                      <a:endParaRPr lang="en-US"/>
                    </a:p>
                  </a:txBody>
                  <a:tcPr/>
                </a:tc>
                <a:tc vMerge="1">
                  <a:txBody>
                    <a:bodyPr/>
                    <a:lstStyle/>
                    <a:p>
                      <a:endParaRPr lang="en-US" sz="700" dirty="0">
                        <a:latin typeface="+mn-lt"/>
                      </a:endParaRPr>
                    </a:p>
                  </a:txBody>
                  <a:tcPr marL="45958" marR="45958" marT="0" marB="0" anchor="ctr"/>
                </a:tc>
                <a:tc gridSpan="2">
                  <a:txBody>
                    <a:bodyPr/>
                    <a:lstStyle/>
                    <a:p>
                      <a:r>
                        <a:rPr lang="en-US" sz="700" dirty="0" smtClean="0">
                          <a:latin typeface="+mn-lt"/>
                        </a:rPr>
                        <a:t>ARGB Control Button</a:t>
                      </a:r>
                      <a:endParaRPr lang="en-US" sz="700" dirty="0">
                        <a:latin typeface="+mn-lt"/>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1"/>
                  </a:ext>
                </a:extLst>
              </a:tr>
              <a:tr h="254762">
                <a:tc rowSpan="2">
                  <a:txBody>
                    <a:bodyPr/>
                    <a:lstStyle/>
                    <a:p>
                      <a:pPr>
                        <a:lnSpc>
                          <a:spcPct val="100000"/>
                        </a:lnSpc>
                        <a:spcAft>
                          <a:spcPts val="0"/>
                        </a:spcAft>
                      </a:pPr>
                      <a:r>
                        <a:rPr lang="en-US" sz="700" kern="100" dirty="0">
                          <a:effectLst/>
                          <a:latin typeface="+mn-lt"/>
                        </a:rPr>
                        <a:t>Pre-installed Fan(s)</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Front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140mm PWM Fan x 3 (Speed: 1200RPM / Connector: 4Pin)</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2"/>
                  </a:ext>
                </a:extLst>
              </a:tr>
              <a:tr h="254762">
                <a:tc vMerge="1">
                  <a:txBody>
                    <a:bodyPr/>
                    <a:lstStyle/>
                    <a:p>
                      <a:endParaRPr lang="en-US"/>
                    </a:p>
                  </a:txBody>
                  <a:tcPr/>
                </a:tc>
                <a:tc>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Rear</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140mm PWM Fan x 1 (Speed: 1200RPM / Connector: 4Pin)</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2"/>
                  </a:ext>
                </a:extLst>
              </a:tr>
              <a:tr h="129466">
                <a:tc rowSpan="4">
                  <a:txBody>
                    <a:bodyPr/>
                    <a:lstStyle/>
                    <a:p>
                      <a:pPr>
                        <a:lnSpc>
                          <a:spcPct val="100000"/>
                        </a:lnSpc>
                        <a:spcAft>
                          <a:spcPts val="0"/>
                        </a:spcAft>
                      </a:pPr>
                      <a:r>
                        <a:rPr lang="en-US" sz="700" kern="100" dirty="0">
                          <a:effectLst/>
                          <a:latin typeface="+mn-lt"/>
                        </a:rPr>
                        <a:t>Fan Support</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r>
                        <a:rPr lang="en-US" sz="700" dirty="0" smtClean="0">
                          <a:latin typeface="+mn-lt"/>
                        </a:rPr>
                        <a:t>Top</a:t>
                      </a:r>
                      <a:endParaRPr lang="en-US" sz="700" dirty="0">
                        <a:latin typeface="+mn-lt"/>
                      </a:endParaRPr>
                    </a:p>
                  </a:txBody>
                  <a:tcPr marL="45958" marR="45958" marT="0" marB="0" anchor="ctr">
                    <a:solidFill>
                      <a:srgbClr val="EAEAEA"/>
                    </a:solidFill>
                  </a:tcPr>
                </a:tc>
                <a:tc gridSpan="2">
                  <a:txBody>
                    <a:bodyPr/>
                    <a:lstStyle/>
                    <a:p>
                      <a:pPr marL="0" marR="0">
                        <a:spcBef>
                          <a:spcPts val="0"/>
                        </a:spcBef>
                        <a:spcAft>
                          <a:spcPts val="0"/>
                        </a:spcAft>
                      </a:pPr>
                      <a:r>
                        <a:rPr lang="en-US" sz="700" dirty="0">
                          <a:effectLst/>
                          <a:latin typeface="+mn-lt"/>
                          <a:ea typeface="PMingLiU" panose="020B0604020202020204" charset="-120"/>
                        </a:rPr>
                        <a:t>120/140mm fan x 3</a:t>
                      </a:r>
                    </a:p>
                  </a:txBody>
                  <a:tcPr marL="17780" marR="17780"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4"/>
                  </a:ext>
                </a:extLst>
              </a:tr>
              <a:tr h="129466">
                <a:tc vMerge="1">
                  <a:txBody>
                    <a:bodyPr/>
                    <a:lstStyle/>
                    <a:p>
                      <a:endParaRPr lang="en-US"/>
                    </a:p>
                  </a:txBody>
                  <a:tcPr/>
                </a:tc>
                <a:tc>
                  <a:txBody>
                    <a:bodyPr/>
                    <a:lstStyle/>
                    <a:p>
                      <a:r>
                        <a:rPr lang="en-US" sz="700" dirty="0" smtClean="0">
                          <a:latin typeface="+mn-lt"/>
                        </a:rPr>
                        <a:t>Front</a:t>
                      </a:r>
                      <a:endParaRPr lang="en-US" sz="700" dirty="0">
                        <a:latin typeface="+mn-lt"/>
                      </a:endParaRPr>
                    </a:p>
                  </a:txBody>
                  <a:tcPr marL="45958" marR="45958" marT="0" marB="0" anchor="ctr">
                    <a:solidFill>
                      <a:srgbClr val="EAEAEA"/>
                    </a:solidFill>
                  </a:tcPr>
                </a:tc>
                <a:tc gridSpan="2">
                  <a:txBody>
                    <a:bodyPr/>
                    <a:lstStyle/>
                    <a:p>
                      <a:pPr marL="0" marR="0">
                        <a:spcBef>
                          <a:spcPts val="0"/>
                        </a:spcBef>
                        <a:spcAft>
                          <a:spcPts val="0"/>
                        </a:spcAft>
                      </a:pPr>
                      <a:r>
                        <a:rPr lang="en-US" sz="700" dirty="0">
                          <a:effectLst/>
                          <a:latin typeface="+mn-lt"/>
                          <a:ea typeface="PMingLiU" panose="020B0604020202020204" charset="-120"/>
                        </a:rPr>
                        <a:t>120/140mm fan x 3</a:t>
                      </a:r>
                    </a:p>
                  </a:txBody>
                  <a:tcPr marL="17780" marR="17780"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3"/>
                  </a:ext>
                </a:extLst>
              </a:tr>
              <a:tr h="129466">
                <a:tc vMerge="1">
                  <a:txBody>
                    <a:bodyPr/>
                    <a:lstStyle/>
                    <a:p>
                      <a:endParaRPr lang="en-US"/>
                    </a:p>
                  </a:txBody>
                  <a:tcPr/>
                </a:tc>
                <a:tc>
                  <a:txBody>
                    <a:bodyPr/>
                    <a:lstStyle/>
                    <a:p>
                      <a:r>
                        <a:rPr lang="en-US" sz="700" dirty="0" smtClean="0">
                          <a:latin typeface="+mn-lt"/>
                        </a:rPr>
                        <a:t>Rear</a:t>
                      </a:r>
                      <a:endParaRPr lang="en-US" sz="700" dirty="0">
                        <a:latin typeface="+mn-lt"/>
                      </a:endParaRPr>
                    </a:p>
                  </a:txBody>
                  <a:tcPr marL="45958" marR="45958" marT="0" marB="0" anchor="ctr">
                    <a:solidFill>
                      <a:srgbClr val="EAEAEA"/>
                    </a:solidFill>
                  </a:tcPr>
                </a:tc>
                <a:tc gridSpan="2">
                  <a:txBody>
                    <a:bodyPr/>
                    <a:lstStyle/>
                    <a:p>
                      <a:pPr marL="0" marR="0">
                        <a:spcBef>
                          <a:spcPts val="0"/>
                        </a:spcBef>
                        <a:spcAft>
                          <a:spcPts val="0"/>
                        </a:spcAft>
                      </a:pPr>
                      <a:r>
                        <a:rPr lang="en-US" sz="700" dirty="0">
                          <a:effectLst/>
                          <a:latin typeface="+mn-lt"/>
                          <a:ea typeface="PMingLiU" panose="020B0604020202020204" charset="-120"/>
                        </a:rPr>
                        <a:t>120/140mm fan x 1</a:t>
                      </a:r>
                    </a:p>
                  </a:txBody>
                  <a:tcPr marL="17780" marR="17780"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4"/>
                  </a:ext>
                </a:extLst>
              </a:tr>
              <a:tr h="129466">
                <a:tc vMerge="1">
                  <a:txBody>
                    <a:bodyPr/>
                    <a:lstStyle/>
                    <a:p>
                      <a:endParaRPr lang="en-US"/>
                    </a:p>
                  </a:txBody>
                  <a:tcPr/>
                </a:tc>
                <a:tc>
                  <a:txBody>
                    <a:bodyPr/>
                    <a:lstStyle/>
                    <a:p>
                      <a:r>
                        <a:rPr lang="en-US" sz="700" dirty="0" smtClean="0">
                          <a:latin typeface="+mn-lt"/>
                        </a:rPr>
                        <a:t>Bottom</a:t>
                      </a:r>
                      <a:endParaRPr lang="en-US" sz="700" dirty="0">
                        <a:latin typeface="+mn-lt"/>
                      </a:endParaRPr>
                    </a:p>
                  </a:txBody>
                  <a:tcPr marL="45958" marR="45958" marT="0" marB="0" anchor="ctr">
                    <a:solidFill>
                      <a:srgbClr val="EAEAEA"/>
                    </a:solidFill>
                  </a:tcPr>
                </a:tc>
                <a:tc gridSpan="2">
                  <a:txBody>
                    <a:bodyPr/>
                    <a:lstStyle/>
                    <a:p>
                      <a:pPr marL="0" marR="0">
                        <a:spcBef>
                          <a:spcPts val="0"/>
                        </a:spcBef>
                        <a:spcAft>
                          <a:spcPts val="0"/>
                        </a:spcAft>
                      </a:pPr>
                      <a:r>
                        <a:rPr lang="en-US" sz="700" dirty="0" smtClean="0">
                          <a:effectLst/>
                          <a:latin typeface="+mn-lt"/>
                          <a:ea typeface="PMingLiU" panose="020B0604020202020204" charset="-120"/>
                        </a:rPr>
                        <a:t>120/140mm fan x 2 (bracket needed)</a:t>
                      </a:r>
                      <a:endParaRPr lang="en-US" sz="700" dirty="0">
                        <a:effectLst/>
                        <a:latin typeface="+mn-lt"/>
                        <a:ea typeface="PMingLiU" panose="020B0604020202020204" charset="-120"/>
                      </a:endParaRPr>
                    </a:p>
                  </a:txBody>
                  <a:tcPr marL="17780" marR="17780"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5"/>
                  </a:ext>
                </a:extLst>
              </a:tr>
              <a:tr h="489896">
                <a:tc rowSpan="4">
                  <a:txBody>
                    <a:bodyPr/>
                    <a:lstStyle/>
                    <a:p>
                      <a:pPr>
                        <a:lnSpc>
                          <a:spcPct val="100000"/>
                        </a:lnSpc>
                        <a:spcAft>
                          <a:spcPts val="0"/>
                        </a:spcAft>
                      </a:pPr>
                      <a:r>
                        <a:rPr lang="en-US" sz="700" kern="100" dirty="0" smtClean="0">
                          <a:effectLst/>
                          <a:latin typeface="+mn-lt"/>
                        </a:rPr>
                        <a:t>Radiator Support</a:t>
                      </a:r>
                      <a:endParaRPr lang="zh-TW" sz="700" b="0" kern="100" dirty="0">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r>
                        <a:rPr lang="en-US" sz="700" dirty="0" smtClean="0">
                          <a:latin typeface="+mn-lt"/>
                        </a:rPr>
                        <a:t>Top</a:t>
                      </a:r>
                      <a:endParaRPr lang="en-US" sz="700" dirty="0">
                        <a:latin typeface="+mn-lt"/>
                      </a:endParaRPr>
                    </a:p>
                  </a:txBody>
                  <a:tcPr marL="45958" marR="45958" marT="0" marB="0" anchor="ctr">
                    <a:solidFill>
                      <a:srgbClr val="D1D1D2"/>
                    </a:solidFill>
                  </a:tcPr>
                </a:tc>
                <a:tc gridSpan="2">
                  <a:txBody>
                    <a:bodyPr/>
                    <a:lstStyle/>
                    <a:p>
                      <a:pPr marL="0" marR="0">
                        <a:spcBef>
                          <a:spcPts val="0"/>
                        </a:spcBef>
                        <a:spcAft>
                          <a:spcPts val="0"/>
                        </a:spcAft>
                      </a:pPr>
                      <a:r>
                        <a:rPr lang="en-US" sz="700" dirty="0">
                          <a:effectLst/>
                          <a:latin typeface="+mn-lt"/>
                          <a:ea typeface="PMingLiU" panose="020B0604020202020204" charset="-120"/>
                        </a:rPr>
                        <a:t>120mm, 140mm, 240mm, 280mm, 360mm, 420mm (remove ODD, maximum thickness clearance 70mm)</a:t>
                      </a:r>
                    </a:p>
                  </a:txBody>
                  <a:tcPr marL="17780" marR="17780"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17"/>
                  </a:ext>
                </a:extLst>
              </a:tr>
              <a:tr h="244948">
                <a:tc vMerge="1">
                  <a:txBody>
                    <a:bodyPr/>
                    <a:lstStyle/>
                    <a:p>
                      <a:endParaRPr lang="en-US"/>
                    </a:p>
                  </a:txBody>
                  <a:tcPr/>
                </a:tc>
                <a:tc>
                  <a:txBody>
                    <a:bodyPr/>
                    <a:lstStyle/>
                    <a:p>
                      <a:r>
                        <a:rPr lang="en-US" sz="700" dirty="0" smtClean="0">
                          <a:latin typeface="+mn-lt"/>
                        </a:rPr>
                        <a:t>Front</a:t>
                      </a:r>
                      <a:endParaRPr lang="en-US" sz="700" dirty="0">
                        <a:latin typeface="+mn-lt"/>
                      </a:endParaRPr>
                    </a:p>
                  </a:txBody>
                  <a:tcPr marL="45958" marR="45958" marT="0" marB="0" anchor="ctr">
                    <a:solidFill>
                      <a:srgbClr val="D1D1D2"/>
                    </a:solidFill>
                  </a:tcPr>
                </a:tc>
                <a:tc gridSpan="2">
                  <a:txBody>
                    <a:bodyPr/>
                    <a:lstStyle/>
                    <a:p>
                      <a:pPr marL="0" marR="0">
                        <a:spcBef>
                          <a:spcPts val="0"/>
                        </a:spcBef>
                        <a:spcAft>
                          <a:spcPts val="0"/>
                        </a:spcAft>
                      </a:pPr>
                      <a:r>
                        <a:rPr lang="en-US" sz="700" dirty="0">
                          <a:effectLst/>
                          <a:latin typeface="+mn-lt"/>
                          <a:ea typeface="PMingLiU" panose="020B0604020202020204" charset="-120"/>
                        </a:rPr>
                        <a:t>120mm, 140mm, 240mm, 280mm, 360mm, 420mm (remove ODD)</a:t>
                      </a:r>
                    </a:p>
                  </a:txBody>
                  <a:tcPr marL="17780" marR="17780"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6"/>
                  </a:ext>
                </a:extLst>
              </a:tr>
              <a:tr h="127521">
                <a:tc vMerge="1">
                  <a:txBody>
                    <a:bodyPr/>
                    <a:lstStyle/>
                    <a:p>
                      <a:endParaRPr lang="en-US"/>
                    </a:p>
                  </a:txBody>
                  <a:tcPr/>
                </a:tc>
                <a:tc>
                  <a:txBody>
                    <a:bodyPr/>
                    <a:lstStyle/>
                    <a:p>
                      <a:r>
                        <a:rPr lang="en-US" sz="700" dirty="0" smtClean="0">
                          <a:latin typeface="+mn-lt"/>
                        </a:rPr>
                        <a:t>Rear</a:t>
                      </a:r>
                      <a:endParaRPr lang="en-US" sz="700" dirty="0">
                        <a:latin typeface="+mn-lt"/>
                      </a:endParaRPr>
                    </a:p>
                  </a:txBody>
                  <a:tcPr marL="45958" marR="45958" marT="0" marB="0" anchor="ctr">
                    <a:solidFill>
                      <a:srgbClr val="D1D1D2"/>
                    </a:solidFill>
                  </a:tcPr>
                </a:tc>
                <a:tc gridSpan="2">
                  <a:txBody>
                    <a:bodyPr/>
                    <a:lstStyle/>
                    <a:p>
                      <a:pPr marL="0" marR="0">
                        <a:spcBef>
                          <a:spcPts val="0"/>
                        </a:spcBef>
                        <a:spcAft>
                          <a:spcPts val="0"/>
                        </a:spcAft>
                      </a:pPr>
                      <a:r>
                        <a:rPr lang="en-US" sz="700" dirty="0">
                          <a:effectLst/>
                          <a:latin typeface="+mn-lt"/>
                          <a:ea typeface="PMingLiU" panose="020B0604020202020204" charset="-120"/>
                        </a:rPr>
                        <a:t>120mm, 140mm</a:t>
                      </a:r>
                    </a:p>
                  </a:txBody>
                  <a:tcPr marL="17780" marR="17780"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7"/>
                  </a:ext>
                </a:extLst>
              </a:tr>
              <a:tr h="127521">
                <a:tc vMerge="1">
                  <a:txBody>
                    <a:bodyPr/>
                    <a:lstStyle/>
                    <a:p>
                      <a:endParaRPr lang="en-US"/>
                    </a:p>
                  </a:txBody>
                  <a:tcPr/>
                </a:tc>
                <a:tc>
                  <a:txBody>
                    <a:bodyPr/>
                    <a:lstStyle/>
                    <a:p>
                      <a:r>
                        <a:rPr lang="en-US" sz="700" dirty="0" smtClean="0">
                          <a:latin typeface="+mn-lt"/>
                        </a:rPr>
                        <a:t>Bottom</a:t>
                      </a:r>
                      <a:endParaRPr lang="en-US" sz="700" dirty="0">
                        <a:latin typeface="+mn-lt"/>
                      </a:endParaRPr>
                    </a:p>
                  </a:txBody>
                  <a:tcPr marL="45958" marR="45958" marT="0" marB="0" anchor="ctr">
                    <a:solidFill>
                      <a:srgbClr val="D1D1D2"/>
                    </a:solidFill>
                  </a:tcPr>
                </a:tc>
                <a:tc gridSpan="2">
                  <a:txBody>
                    <a:bodyPr/>
                    <a:lstStyle/>
                    <a:p>
                      <a:pPr marL="0" marR="0">
                        <a:spcBef>
                          <a:spcPts val="0"/>
                        </a:spcBef>
                        <a:spcAft>
                          <a:spcPts val="0"/>
                        </a:spcAft>
                      </a:pPr>
                      <a:r>
                        <a:rPr lang="en-US" sz="700" dirty="0">
                          <a:effectLst/>
                          <a:latin typeface="+mn-lt"/>
                          <a:ea typeface="PMingLiU" panose="020B0604020202020204" charset="-120"/>
                        </a:rPr>
                        <a:t>120mm, 140mm, 240mm</a:t>
                      </a:r>
                    </a:p>
                  </a:txBody>
                  <a:tcPr marL="17780" marR="17780" marT="0" marB="0" anchor="ctr">
                    <a:solidFill>
                      <a:srgbClr val="D1D1D2"/>
                    </a:solidFill>
                  </a:tcPr>
                </a:tc>
                <a:tc hMerge="1">
                  <a:txBody>
                    <a:bodyPr/>
                    <a:lstStyle/>
                    <a:p>
                      <a:endParaRPr lang="zh-TW" altLang="en-US"/>
                    </a:p>
                  </a:txBody>
                  <a:tcPr/>
                </a:tc>
                <a:extLst>
                  <a:ext uri="{0D108BD9-81ED-4DB2-BD59-A6C34878D82A}">
                    <a16:rowId xmlns:a16="http://schemas.microsoft.com/office/drawing/2014/main" val="10028"/>
                  </a:ext>
                </a:extLst>
              </a:tr>
              <a:tr h="189851">
                <a:tc rowSpan="2">
                  <a:txBody>
                    <a:bodyPr/>
                    <a:lstStyle/>
                    <a:p>
                      <a:pPr>
                        <a:lnSpc>
                          <a:spcPct val="100000"/>
                        </a:lnSpc>
                        <a:spcAft>
                          <a:spcPts val="0"/>
                        </a:spcAft>
                      </a:pPr>
                      <a:r>
                        <a:rPr lang="en-US" sz="700" kern="100" dirty="0">
                          <a:effectLst/>
                          <a:latin typeface="+mn-lt"/>
                        </a:rPr>
                        <a:t>Clearances</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700" kern="100" dirty="0">
                          <a:effectLst/>
                          <a:latin typeface="+mn-lt"/>
                        </a:rPr>
                        <a:t>CPU Cooler</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198mm</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19"/>
                  </a:ext>
                </a:extLst>
              </a:tr>
              <a:tr h="236833">
                <a:tc vMerge="1">
                  <a:txBody>
                    <a:bodyPr/>
                    <a:lstStyle/>
                    <a:p>
                      <a:endParaRPr lang="zh-TW" altLang="en-US"/>
                    </a:p>
                  </a:txBody>
                  <a:tcPr/>
                </a:tc>
                <a:tc>
                  <a:txBody>
                    <a:bodyPr/>
                    <a:lstStyle/>
                    <a:p>
                      <a:pPr algn="just">
                        <a:lnSpc>
                          <a:spcPct val="100000"/>
                        </a:lnSpc>
                        <a:spcAft>
                          <a:spcPts val="0"/>
                        </a:spcAft>
                      </a:pPr>
                      <a:r>
                        <a:rPr lang="en-US" sz="700" kern="100" dirty="0" smtClean="0">
                          <a:effectLst/>
                          <a:latin typeface="+mn-lt"/>
                        </a:rPr>
                        <a:t>Graphics Card</a:t>
                      </a: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gridSpan="2">
                  <a:txBody>
                    <a:bodyPr/>
                    <a:lstStyle/>
                    <a:p>
                      <a:pPr>
                        <a:lnSpc>
                          <a:spcPct val="100000"/>
                        </a:lnSpc>
                        <a:spcAft>
                          <a:spcPts val="0"/>
                        </a:spcAft>
                      </a:pPr>
                      <a:r>
                        <a:rPr lang="en-US" altLang="zh-TW" sz="700" b="0" kern="100" dirty="0" smtClean="0">
                          <a:effectLst/>
                          <a:latin typeface="+mn-lt"/>
                          <a:ea typeface="新細明體"/>
                          <a:cs typeface="Verdana" panose="020B0604030504040204" pitchFamily="34" charset="0"/>
                        </a:rPr>
                        <a:t>490mm (without 3.5" HDD BRK)</a:t>
                      </a:r>
                    </a:p>
                    <a:p>
                      <a:pPr>
                        <a:lnSpc>
                          <a:spcPct val="100000"/>
                        </a:lnSpc>
                        <a:spcAft>
                          <a:spcPts val="0"/>
                        </a:spcAft>
                      </a:pPr>
                      <a:r>
                        <a:rPr lang="en-US" altLang="zh-TW" sz="700" b="0" kern="100" dirty="0" smtClean="0">
                          <a:effectLst/>
                          <a:latin typeface="+mn-lt"/>
                          <a:ea typeface="新細明體"/>
                          <a:cs typeface="Verdana" panose="020B0604030504040204" pitchFamily="34" charset="0"/>
                        </a:rPr>
                        <a:t>320mm (with 3.5" HDD BRK)</a:t>
                      </a:r>
                    </a:p>
                  </a:txBody>
                  <a:tcPr marL="45958" marR="45958" marT="0" marB="0" anchor="ctr">
                    <a:solidFill>
                      <a:srgbClr val="EAEAEA"/>
                    </a:solidFill>
                  </a:tcPr>
                </a:tc>
                <a:tc hMerge="1">
                  <a:txBody>
                    <a:bodyPr/>
                    <a:lstStyle/>
                    <a:p>
                      <a:endParaRPr lang="zh-TW" altLang="en-US"/>
                    </a:p>
                  </a:txBody>
                  <a:tcPr/>
                </a:tc>
                <a:extLst>
                  <a:ext uri="{0D108BD9-81ED-4DB2-BD59-A6C34878D82A}">
                    <a16:rowId xmlns:a16="http://schemas.microsoft.com/office/drawing/2014/main" val="10020"/>
                  </a:ext>
                </a:extLst>
              </a:tr>
              <a:tr h="349460">
                <a:tc gridSpan="2">
                  <a:txBody>
                    <a:bodyPr/>
                    <a:lstStyle/>
                    <a:p>
                      <a:pPr algn="l"/>
                      <a:r>
                        <a:rPr lang="en-US" sz="700" dirty="0" smtClean="0"/>
                        <a:t>Accessories</a:t>
                      </a:r>
                      <a:endParaRPr lang="en-US" sz="700" dirty="0"/>
                    </a:p>
                  </a:txBody>
                  <a:tcPr marL="45958" marR="45958" marT="0" marB="0" anchor="ctr">
                    <a:solidFill>
                      <a:srgbClr val="D1D1D2"/>
                    </a:solidFill>
                  </a:tcPr>
                </a:tc>
                <a:tc hMerge="1">
                  <a:txBody>
                    <a:bodyPr/>
                    <a:lstStyle/>
                    <a:p>
                      <a:pPr algn="just">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s-ES" altLang="zh-TW" sz="600" kern="1200" dirty="0" smtClean="0">
                          <a:solidFill>
                            <a:srgbClr val="6D7073"/>
                          </a:solidFill>
                          <a:effectLst/>
                          <a:latin typeface="+mn-lt"/>
                          <a:ea typeface="+mn-ea"/>
                          <a:cs typeface="+mn-cs"/>
                        </a:rPr>
                        <a:t>Riser Cable PCIe 4.0 x16 - 400mm</a:t>
                      </a:r>
                      <a:r>
                        <a:rPr lang="en-US" altLang="zh-TW" sz="600" kern="1200" dirty="0" smtClean="0">
                          <a:solidFill>
                            <a:srgbClr val="6D7073"/>
                          </a:solidFill>
                          <a:effectLst/>
                          <a:latin typeface="+mn-lt"/>
                          <a:ea typeface="+mn-ea"/>
                          <a:cs typeface="+mn-cs"/>
                        </a:rPr>
                        <a:t> (Compatible with PCI Express 4.0 Gen 3 and below)</a:t>
                      </a:r>
                      <a:endParaRPr lang="en-US" altLang="zh-TW" sz="400" b="0" kern="100" dirty="0" smtClean="0">
                        <a:solidFill>
                          <a:srgbClr val="6D7073"/>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s-ES" altLang="zh-TW" sz="500" kern="1200" dirty="0" smtClean="0">
                          <a:solidFill>
                            <a:srgbClr val="6D7073"/>
                          </a:solidFill>
                          <a:effectLst/>
                          <a:latin typeface="+mn-lt"/>
                          <a:ea typeface="+mn-ea"/>
                          <a:cs typeface="+mn-cs"/>
                        </a:rPr>
                        <a:t>Riser Cable PCIe 4.0 x16 - 400mm</a:t>
                      </a:r>
                      <a:r>
                        <a:rPr lang="en-US" altLang="zh-TW" sz="500" kern="1200" dirty="0" smtClean="0">
                          <a:solidFill>
                            <a:srgbClr val="6D7073"/>
                          </a:solidFill>
                          <a:effectLst/>
                          <a:latin typeface="+mn-lt"/>
                          <a:ea typeface="+mn-ea"/>
                          <a:cs typeface="+mn-cs"/>
                        </a:rPr>
                        <a:t> (Compatible with PCI Express 4.0 Gen 3 and below)</a:t>
                      </a:r>
                      <a:endParaRPr lang="en-US" altLang="zh-TW" sz="300" b="0" kern="100" dirty="0" smtClean="0">
                        <a:solidFill>
                          <a:srgbClr val="6D7073"/>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36514121"/>
              </p:ext>
            </p:extLst>
          </p:nvPr>
        </p:nvGraphicFramePr>
        <p:xfrm>
          <a:off x="3453195" y="8952810"/>
          <a:ext cx="3365504" cy="816030"/>
        </p:xfrm>
        <a:graphic>
          <a:graphicData uri="http://schemas.openxmlformats.org/drawingml/2006/table">
            <a:tbl>
              <a:tblPr bandRow="1">
                <a:tableStyleId>{073A0DAA-6AF3-43AB-8588-CEC1D06C72B9}</a:tableStyleId>
              </a:tblPr>
              <a:tblGrid>
                <a:gridCol w="1682752">
                  <a:extLst>
                    <a:ext uri="{9D8B030D-6E8A-4147-A177-3AD203B41FA5}">
                      <a16:colId xmlns:a16="http://schemas.microsoft.com/office/drawing/2014/main" val="20000"/>
                    </a:ext>
                  </a:extLst>
                </a:gridCol>
                <a:gridCol w="841376">
                  <a:extLst>
                    <a:ext uri="{9D8B030D-6E8A-4147-A177-3AD203B41FA5}">
                      <a16:colId xmlns:a16="http://schemas.microsoft.com/office/drawing/2014/main" val="20001"/>
                    </a:ext>
                  </a:extLst>
                </a:gridCol>
                <a:gridCol w="841376">
                  <a:extLst>
                    <a:ext uri="{9D8B030D-6E8A-4147-A177-3AD203B41FA5}">
                      <a16:colId xmlns:a16="http://schemas.microsoft.com/office/drawing/2014/main" val="1422490229"/>
                    </a:ext>
                  </a:extLst>
                </a:gridCol>
              </a:tblGrid>
              <a:tr h="144000">
                <a:tc>
                  <a:txBody>
                    <a:bodyPr/>
                    <a:lstStyle/>
                    <a:p>
                      <a:r>
                        <a:rPr lang="nl-NL" sz="700" dirty="0">
                          <a:solidFill>
                            <a:srgbClr val="6D7073"/>
                          </a:solidFill>
                        </a:rPr>
                        <a:t>EAN code</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pPr fontAlgn="base"/>
                      <a:r>
                        <a:rPr lang="en-US" altLang="zh-TW" sz="600" dirty="0" smtClean="0">
                          <a:effectLst/>
                        </a:rPr>
                        <a:t>4719512075036</a:t>
                      </a:r>
                      <a:endParaRPr lang="en-US" altLang="zh-TW" sz="600" dirty="0">
                        <a:effectLst/>
                      </a:endParaRPr>
                    </a:p>
                  </a:txBody>
                  <a:tcPr marL="38100" marR="57150" marT="28575" marB="28575" anchor="ctr"/>
                </a:tc>
                <a:tc>
                  <a:txBody>
                    <a:bodyPr/>
                    <a:lstStyle/>
                    <a:p>
                      <a:pPr fontAlgn="base"/>
                      <a:r>
                        <a:rPr lang="en-US" altLang="zh-TW" sz="600" dirty="0" smtClean="0">
                          <a:effectLst/>
                        </a:rPr>
                        <a:t>4719512126172, 6928968315407 (CN)</a:t>
                      </a:r>
                      <a:endParaRPr lang="en-US" altLang="zh-TW" sz="600" dirty="0">
                        <a:effectLst/>
                      </a:endParaRPr>
                    </a:p>
                  </a:txBody>
                  <a:tcPr marL="38100" marR="57150" marT="28575" marB="28575" anchor="ctr"/>
                </a:tc>
                <a:extLst>
                  <a:ext uri="{0D108BD9-81ED-4DB2-BD59-A6C34878D82A}">
                    <a16:rowId xmlns:a16="http://schemas.microsoft.com/office/drawing/2014/main" val="10000"/>
                  </a:ext>
                </a:extLst>
              </a:tr>
              <a:tr h="144000">
                <a:tc>
                  <a:txBody>
                    <a:bodyPr/>
                    <a:lstStyle/>
                    <a:p>
                      <a:r>
                        <a:rPr lang="nl-NL" sz="700" dirty="0">
                          <a:solidFill>
                            <a:srgbClr val="6D7073"/>
                          </a:solidFill>
                        </a:rPr>
                        <a:t>UPC code</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en-US" altLang="zh-TW" sz="700" b="0" i="0" kern="1200" dirty="0" smtClean="0">
                          <a:solidFill>
                            <a:schemeClr val="dk1"/>
                          </a:solidFill>
                          <a:effectLst/>
                          <a:latin typeface="+mn-lt"/>
                          <a:ea typeface="+mn-ea"/>
                          <a:cs typeface="+mn-cs"/>
                        </a:rPr>
                        <a:t>884102047527</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a:txBody>
                    <a:bodyPr/>
                    <a:lstStyle/>
                    <a:p>
                      <a:r>
                        <a:rPr lang="en-US" altLang="zh-TW" sz="700" b="0" i="0" kern="1200" dirty="0" smtClean="0">
                          <a:solidFill>
                            <a:schemeClr val="dk1"/>
                          </a:solidFill>
                          <a:effectLst/>
                          <a:latin typeface="+mn-lt"/>
                          <a:ea typeface="+mn-ea"/>
                          <a:cs typeface="+mn-cs"/>
                        </a:rPr>
                        <a:t>884102098499</a:t>
                      </a:r>
                      <a:endParaRPr lang="nl-NL" altLang="zh-TW"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extLst>
                  <a:ext uri="{0D108BD9-81ED-4DB2-BD59-A6C34878D82A}">
                    <a16:rowId xmlns:a16="http://schemas.microsoft.com/office/drawing/2014/main" val="10001"/>
                  </a:ext>
                </a:extLst>
              </a:tr>
              <a:tr h="144000">
                <a:tc>
                  <a:txBody>
                    <a:bodyPr/>
                    <a:lstStyle/>
                    <a:p>
                      <a:r>
                        <a:rPr lang="nl-NL" sz="700" dirty="0">
                          <a:solidFill>
                            <a:srgbClr val="6D7073"/>
                          </a:solidFill>
                        </a:rPr>
                        <a:t>Net weight</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gridSpan="2">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23.8</a:t>
                      </a:r>
                      <a:r>
                        <a:rPr lang="en-US"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kg</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hMerge="1">
                  <a:txBody>
                    <a:bodyPr/>
                    <a:lstStyle/>
                    <a:p>
                      <a:endParaRPr lang="zh-TW" altLang="en-US"/>
                    </a:p>
                  </a:txBody>
                  <a:tcPr/>
                </a:tc>
                <a:extLst>
                  <a:ext uri="{0D108BD9-81ED-4DB2-BD59-A6C34878D82A}">
                    <a16:rowId xmlns:a16="http://schemas.microsoft.com/office/drawing/2014/main" val="10002"/>
                  </a:ext>
                </a:extLst>
              </a:tr>
              <a:tr h="144000">
                <a:tc>
                  <a:txBody>
                    <a:bodyPr/>
                    <a:lstStyle/>
                    <a:p>
                      <a:r>
                        <a:rPr lang="nl-NL" sz="700" dirty="0">
                          <a:solidFill>
                            <a:srgbClr val="6D7073"/>
                          </a:solidFill>
                        </a:rPr>
                        <a:t>Gross weight</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gridSpan="2">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28.2kg</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hMerge="1">
                  <a:txBody>
                    <a:bodyPr/>
                    <a:lstStyle/>
                    <a:p>
                      <a:endParaRPr lang="zh-TW" altLang="en-US"/>
                    </a:p>
                  </a:txBody>
                  <a:tcPr/>
                </a:tc>
                <a:extLst>
                  <a:ext uri="{0D108BD9-81ED-4DB2-BD59-A6C34878D82A}">
                    <a16:rowId xmlns:a16="http://schemas.microsoft.com/office/drawing/2014/main" val="10003"/>
                  </a:ext>
                </a:extLst>
              </a:tr>
              <a:tr h="144000">
                <a:tc>
                  <a:txBody>
                    <a:bodyPr/>
                    <a:lstStyle/>
                    <a:p>
                      <a:r>
                        <a:rPr lang="nl-NL" sz="700" dirty="0">
                          <a:solidFill>
                            <a:srgbClr val="6D7073"/>
                          </a:solidFill>
                        </a:rPr>
                        <a:t>Carton dimension</a:t>
                      </a:r>
                      <a:r>
                        <a:rPr lang="nl-NL" sz="700" baseline="0" dirty="0">
                          <a:solidFill>
                            <a:srgbClr val="6D7073"/>
                          </a:solidFill>
                        </a:rPr>
                        <a:t> (L x W x H)</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gridSpan="2">
                  <a:txBody>
                    <a:bodyPr/>
                    <a:lstStyle/>
                    <a:p>
                      <a:r>
                        <a:rPr lang="nl-NL" sz="700" dirty="0" smtClean="0">
                          <a:solidFill>
                            <a:srgbClr val="6D7073"/>
                          </a:solidFill>
                          <a:latin typeface="Noto Sans" panose="020B0502040504020204" pitchFamily="34" charset="0"/>
                          <a:ea typeface="Noto Sans" panose="020B0502040504020204" pitchFamily="34" charset="0"/>
                          <a:cs typeface="Verdana" panose="020B0604030504040204" pitchFamily="34" charset="0"/>
                        </a:rPr>
                        <a:t>750 x 411 x 736mm</a:t>
                      </a:r>
                      <a:endParaRPr lang="nl-NL" sz="700" dirty="0">
                        <a:solidFill>
                          <a:srgbClr val="6D7073"/>
                        </a:solidFill>
                        <a:latin typeface="Noto Sans" panose="020B0502040504020204" pitchFamily="34" charset="0"/>
                        <a:ea typeface="Noto Sans" panose="020B0502040504020204" pitchFamily="34" charset="0"/>
                        <a:cs typeface="Verdana" panose="020B0604030504040204" pitchFamily="34" charset="0"/>
                      </a:endParaRPr>
                    </a:p>
                  </a:txBody>
                  <a:tcPr marL="36000" marR="36000" marT="0" marB="0" anchor="ct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13719602"/>
              </p:ext>
            </p:extLst>
          </p:nvPr>
        </p:nvGraphicFramePr>
        <p:xfrm>
          <a:off x="83127" y="9194798"/>
          <a:ext cx="3183855" cy="517856"/>
        </p:xfrm>
        <a:graphic>
          <a:graphicData uri="http://schemas.openxmlformats.org/drawingml/2006/table">
            <a:tbl>
              <a:tblPr firstRow="1" bandRow="1">
                <a:tableStyleId>{073A0DAA-6AF3-43AB-8588-CEC1D06C72B9}</a:tableStyleId>
              </a:tblPr>
              <a:tblGrid>
                <a:gridCol w="761179">
                  <a:extLst>
                    <a:ext uri="{9D8B030D-6E8A-4147-A177-3AD203B41FA5}">
                      <a16:colId xmlns:a16="http://schemas.microsoft.com/office/drawing/2014/main" val="20000"/>
                    </a:ext>
                  </a:extLst>
                </a:gridCol>
                <a:gridCol w="741525">
                  <a:extLst>
                    <a:ext uri="{9D8B030D-6E8A-4147-A177-3AD203B41FA5}">
                      <a16:colId xmlns:a16="http://schemas.microsoft.com/office/drawing/2014/main" val="20001"/>
                    </a:ext>
                  </a:extLst>
                </a:gridCol>
                <a:gridCol w="929798">
                  <a:extLst>
                    <a:ext uri="{9D8B030D-6E8A-4147-A177-3AD203B41FA5}">
                      <a16:colId xmlns:a16="http://schemas.microsoft.com/office/drawing/2014/main" val="20002"/>
                    </a:ext>
                  </a:extLst>
                </a:gridCol>
                <a:gridCol w="751353">
                  <a:extLst>
                    <a:ext uri="{9D8B030D-6E8A-4147-A177-3AD203B41FA5}">
                      <a16:colId xmlns:a16="http://schemas.microsoft.com/office/drawing/2014/main" val="20003"/>
                    </a:ext>
                  </a:extLst>
                </a:gridCol>
              </a:tblGrid>
              <a:tr h="129464">
                <a:tc>
                  <a:txBody>
                    <a:bodyPr/>
                    <a:lstStyle/>
                    <a:p>
                      <a:pPr fontAlgn="base">
                        <a:spcAft>
                          <a:spcPts val="0"/>
                        </a:spcAft>
                      </a:pPr>
                      <a:r>
                        <a:rPr lang="en-US" sz="700" kern="1200" dirty="0"/>
                        <a:t>Cont.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W/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Carton/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en-US" sz="700" kern="1200" dirty="0"/>
                        <a:t>W/O Pallet</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val="10000"/>
                  </a:ext>
                </a:extLst>
              </a:tr>
              <a:tr h="129464">
                <a:tc>
                  <a:txBody>
                    <a:bodyPr/>
                    <a:lstStyle/>
                    <a:p>
                      <a:pPr fontAlgn="base">
                        <a:spcAft>
                          <a:spcPts val="0"/>
                        </a:spcAft>
                      </a:pPr>
                      <a:r>
                        <a:rPr lang="en-US" sz="700" kern="1200" dirty="0"/>
                        <a:t>20’</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114</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val="10001"/>
                  </a:ext>
                </a:extLst>
              </a:tr>
              <a:tr h="129464">
                <a:tc>
                  <a:txBody>
                    <a:bodyPr/>
                    <a:lstStyle/>
                    <a:p>
                      <a:pPr fontAlgn="base">
                        <a:spcAft>
                          <a:spcPts val="0"/>
                        </a:spcAft>
                      </a:pPr>
                      <a:r>
                        <a:rPr lang="en-US" sz="700" kern="1200" dirty="0"/>
                        <a:t>40’</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154</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7</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240</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val="10002"/>
                  </a:ext>
                </a:extLst>
              </a:tr>
              <a:tr h="129464">
                <a:tc>
                  <a:txBody>
                    <a:bodyPr/>
                    <a:lstStyle/>
                    <a:p>
                      <a:pPr fontAlgn="base">
                        <a:spcAft>
                          <a:spcPts val="0"/>
                        </a:spcAft>
                      </a:pPr>
                      <a:r>
                        <a:rPr lang="fr-FR" sz="700" kern="1200" dirty="0"/>
                        <a:t>40 HQ</a:t>
                      </a:r>
                      <a:endParaRPr lang="nl-NL" sz="700" kern="1200" dirty="0">
                        <a:solidFill>
                          <a:schemeClr val="dk1"/>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198</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9</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tc>
                  <a:txBody>
                    <a:bodyPr/>
                    <a:lstStyle/>
                    <a:p>
                      <a:pPr fontAlgn="base">
                        <a:spcAft>
                          <a:spcPts val="0"/>
                        </a:spcAft>
                      </a:pPr>
                      <a:r>
                        <a:rPr lang="nl-NL" sz="700" kern="1200" dirty="0" smtClean="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rPr>
                        <a:t>288</a:t>
                      </a:r>
                      <a:endParaRPr lang="nl-NL" sz="700" kern="1200" dirty="0">
                        <a:solidFill>
                          <a:schemeClr val="accent5">
                            <a:lumMod val="65000"/>
                            <a:lumOff val="35000"/>
                          </a:schemeClr>
                        </a:solidFill>
                        <a:latin typeface="Noto Sans" panose="020B0502040504020204" pitchFamily="34" charset="0"/>
                        <a:ea typeface="Noto Sans" panose="020B0502040504020204" pitchFamily="34" charset="0"/>
                        <a:cs typeface="Verdana" panose="020B0604030504040204" pitchFamily="34" charset="0"/>
                      </a:endParaRPr>
                    </a:p>
                  </a:txBody>
                  <a:tcPr marL="60278" marR="60278" marT="0" marB="0" anchor="ctr" anchorCtr="1"/>
                </a:tc>
                <a:extLst>
                  <a:ext uri="{0D108BD9-81ED-4DB2-BD59-A6C34878D82A}">
                    <a16:rowId xmlns:a16="http://schemas.microsoft.com/office/drawing/2014/main" val="10003"/>
                  </a:ext>
                </a:extLst>
              </a:tr>
            </a:tbl>
          </a:graphicData>
        </a:graphic>
      </p:graphicFrame>
      <p:pic>
        <p:nvPicPr>
          <p:cNvPr id="15"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16" y="1483322"/>
            <a:ext cx="1393659" cy="1988233"/>
          </a:xfrm>
          <a:prstGeom prst="rect">
            <a:avLst/>
          </a:prstGeom>
        </p:spPr>
      </p:pic>
      <p:pic>
        <p:nvPicPr>
          <p:cNvPr id="16" name="Picture Placeholder 14"/>
          <p:cNvPicPr>
            <a:picLocks noChangeAspect="1"/>
          </p:cNvPicPr>
          <p:nvPr/>
        </p:nvPicPr>
        <p:blipFill rotWithShape="1">
          <a:blip r:embed="rId4" cstate="print">
            <a:extLst>
              <a:ext uri="{28A0092B-C50C-407E-A947-70E740481C1C}">
                <a14:useLocalDpi xmlns:a14="http://schemas.microsoft.com/office/drawing/2010/main" val="0"/>
              </a:ext>
            </a:extLst>
          </a:blip>
          <a:srcRect l="14403" t="15819" r="12530" b="15732"/>
          <a:stretch/>
        </p:blipFill>
        <p:spPr>
          <a:xfrm>
            <a:off x="83127" y="3158837"/>
            <a:ext cx="648393" cy="523702"/>
          </a:xfrm>
          <a:prstGeom prst="rect">
            <a:avLst/>
          </a:prstGeom>
        </p:spPr>
      </p:pic>
    </p:spTree>
    <p:extLst>
      <p:ext uri="{BB962C8B-B14F-4D97-AF65-F5344CB8AC3E}">
        <p14:creationId xmlns:p14="http://schemas.microsoft.com/office/powerpoint/2010/main" val="2076270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2032" r="60736"/>
          <a:stretch/>
        </p:blipFill>
        <p:spPr/>
      </p:pic>
      <p:sp>
        <p:nvSpPr>
          <p:cNvPr id="2" name="Title 1"/>
          <p:cNvSpPr>
            <a:spLocks noGrp="1"/>
          </p:cNvSpPr>
          <p:nvPr>
            <p:ph type="title"/>
          </p:nvPr>
        </p:nvSpPr>
        <p:spPr/>
        <p:txBody>
          <a:bodyPr/>
          <a:lstStyle/>
          <a:p>
            <a:r>
              <a:rPr lang="en-US" smtClean="0"/>
              <a:t>features</a:t>
            </a:r>
            <a:endParaRPr lang="en-US" dirty="0"/>
          </a:p>
        </p:txBody>
      </p:sp>
      <p:sp>
        <p:nvSpPr>
          <p:cNvPr id="23" name="Text Placeholder 22"/>
          <p:cNvSpPr>
            <a:spLocks noGrp="1"/>
          </p:cNvSpPr>
          <p:nvPr>
            <p:ph type="body" sz="quarter" idx="19"/>
          </p:nvPr>
        </p:nvSpPr>
        <p:spPr>
          <a:xfrm>
            <a:off x="560786" y="4109421"/>
            <a:ext cx="1687114" cy="320002"/>
          </a:xfrm>
        </p:spPr>
        <p:txBody>
          <a:bodyPr>
            <a:normAutofit/>
          </a:bodyPr>
          <a:lstStyle/>
          <a:p>
            <a:r>
              <a:rPr lang="en-US" dirty="0"/>
              <a:t>Highly Versatile Layout</a:t>
            </a:r>
          </a:p>
        </p:txBody>
      </p:sp>
      <p:sp>
        <p:nvSpPr>
          <p:cNvPr id="29" name="Text Placeholder 28"/>
          <p:cNvSpPr>
            <a:spLocks noGrp="1"/>
          </p:cNvSpPr>
          <p:nvPr>
            <p:ph type="body" sz="quarter" idx="30"/>
          </p:nvPr>
        </p:nvSpPr>
        <p:spPr>
          <a:xfrm>
            <a:off x="560786" y="4429422"/>
            <a:ext cx="1687114" cy="1115167"/>
          </a:xfrm>
        </p:spPr>
        <p:txBody>
          <a:bodyPr>
            <a:normAutofit/>
          </a:bodyPr>
          <a:lstStyle/>
          <a:p>
            <a:r>
              <a:rPr lang="en-US" sz="800" dirty="0"/>
              <a:t>The unique frame design supports a conventional, chimney, inverse layout, or a fully customized layout. The motherboard tray is also removable for installation outside of the chassis.</a:t>
            </a:r>
          </a:p>
          <a:p>
            <a:endParaRPr lang="en-US" sz="800" dirty="0"/>
          </a:p>
        </p:txBody>
      </p:sp>
      <p:sp>
        <p:nvSpPr>
          <p:cNvPr id="30" name="Text Placeholder 29"/>
          <p:cNvSpPr>
            <a:spLocks noGrp="1"/>
          </p:cNvSpPr>
          <p:nvPr>
            <p:ph type="body" sz="quarter" idx="31"/>
          </p:nvPr>
        </p:nvSpPr>
        <p:spPr>
          <a:xfrm>
            <a:off x="2586011" y="4109420"/>
            <a:ext cx="1687114" cy="320001"/>
          </a:xfrm>
        </p:spPr>
        <p:txBody>
          <a:bodyPr>
            <a:normAutofit lnSpcReduction="10000"/>
          </a:bodyPr>
          <a:lstStyle/>
          <a:p>
            <a:r>
              <a:rPr lang="en-US" dirty="0"/>
              <a:t>Graphics Card Mounting with </a:t>
            </a:r>
            <a:r>
              <a:rPr lang="en-US" dirty="0" err="1" smtClean="0"/>
              <a:t>PCIe</a:t>
            </a:r>
            <a:r>
              <a:rPr lang="en-US" dirty="0" smtClean="0"/>
              <a:t> 4.0 Riser </a:t>
            </a:r>
            <a:r>
              <a:rPr lang="en-US" dirty="0"/>
              <a:t>Cable </a:t>
            </a:r>
          </a:p>
        </p:txBody>
      </p:sp>
      <p:sp>
        <p:nvSpPr>
          <p:cNvPr id="31" name="Text Placeholder 30"/>
          <p:cNvSpPr>
            <a:spLocks noGrp="1"/>
          </p:cNvSpPr>
          <p:nvPr>
            <p:ph type="body" sz="quarter" idx="32"/>
          </p:nvPr>
        </p:nvSpPr>
        <p:spPr>
          <a:xfrm>
            <a:off x="2586011" y="4429422"/>
            <a:ext cx="1687114" cy="1181669"/>
          </a:xfrm>
        </p:spPr>
        <p:txBody>
          <a:bodyPr>
            <a:normAutofit fontScale="92500"/>
          </a:bodyPr>
          <a:lstStyle/>
          <a:p>
            <a:r>
              <a:rPr lang="en-US" dirty="0"/>
              <a:t>The </a:t>
            </a:r>
            <a:r>
              <a:rPr lang="en-US" dirty="0" smtClean="0"/>
              <a:t>rotatable graphics </a:t>
            </a:r>
            <a:r>
              <a:rPr lang="en-US" dirty="0"/>
              <a:t>card bracket can be mounted vertically or horizontally on either the PSU </a:t>
            </a:r>
            <a:r>
              <a:rPr lang="en-US" dirty="0" err="1"/>
              <a:t>midplate</a:t>
            </a:r>
            <a:r>
              <a:rPr lang="en-US" dirty="0"/>
              <a:t> or on the M. Port. </a:t>
            </a:r>
            <a:r>
              <a:rPr lang="en-US" dirty="0" smtClean="0"/>
              <a:t>Also included is a </a:t>
            </a:r>
            <a:r>
              <a:rPr lang="en-US" dirty="0"/>
              <a:t>400mm </a:t>
            </a:r>
            <a:r>
              <a:rPr lang="en-US" dirty="0" err="1" smtClean="0"/>
              <a:t>PCIe</a:t>
            </a:r>
            <a:r>
              <a:rPr lang="en-US" dirty="0" smtClean="0"/>
              <a:t> 4.0 riser cable, facilitating vertical GPU mounting and superior data transmission speeds.</a:t>
            </a:r>
            <a:endParaRPr lang="en-US" dirty="0"/>
          </a:p>
        </p:txBody>
      </p:sp>
      <p:sp>
        <p:nvSpPr>
          <p:cNvPr id="32" name="Text Placeholder 31"/>
          <p:cNvSpPr>
            <a:spLocks noGrp="1"/>
          </p:cNvSpPr>
          <p:nvPr>
            <p:ph type="body" sz="quarter" idx="33"/>
          </p:nvPr>
        </p:nvSpPr>
        <p:spPr>
          <a:xfrm>
            <a:off x="4611236" y="4109421"/>
            <a:ext cx="1687114" cy="320000"/>
          </a:xfrm>
        </p:spPr>
        <p:txBody>
          <a:bodyPr/>
          <a:lstStyle/>
          <a:p>
            <a:r>
              <a:rPr lang="en-US" dirty="0"/>
              <a:t>ARGB Lighting </a:t>
            </a:r>
          </a:p>
        </p:txBody>
      </p:sp>
      <p:sp>
        <p:nvSpPr>
          <p:cNvPr id="33" name="Text Placeholder 32"/>
          <p:cNvSpPr>
            <a:spLocks noGrp="1"/>
          </p:cNvSpPr>
          <p:nvPr>
            <p:ph type="body" sz="quarter" idx="34"/>
          </p:nvPr>
        </p:nvSpPr>
        <p:spPr>
          <a:xfrm>
            <a:off x="4611236" y="4429423"/>
            <a:ext cx="1687114" cy="1115166"/>
          </a:xfrm>
        </p:spPr>
        <p:txBody>
          <a:bodyPr>
            <a:normAutofit/>
          </a:bodyPr>
          <a:lstStyle/>
          <a:p>
            <a:r>
              <a:rPr lang="en-US" sz="800" dirty="0"/>
              <a:t>Two parallel strips of addressable RGB lighting run continuously from the top panel to the front panel, with ambient ARGB lighting on the bottom that reflects against the aluminum bars.</a:t>
            </a:r>
          </a:p>
          <a:p>
            <a:endParaRPr lang="en-US" sz="800" dirty="0"/>
          </a:p>
        </p:txBody>
      </p:sp>
      <p:sp>
        <p:nvSpPr>
          <p:cNvPr id="34" name="Text Placeholder 33"/>
          <p:cNvSpPr>
            <a:spLocks noGrp="1"/>
          </p:cNvSpPr>
          <p:nvPr>
            <p:ph type="body" sz="quarter" idx="35"/>
          </p:nvPr>
        </p:nvSpPr>
        <p:spPr>
          <a:xfrm>
            <a:off x="560786" y="8046720"/>
            <a:ext cx="1687114" cy="329206"/>
          </a:xfrm>
        </p:spPr>
        <p:txBody>
          <a:bodyPr/>
          <a:lstStyle/>
          <a:p>
            <a:r>
              <a:rPr lang="en-US" dirty="0"/>
              <a:t>Extensive Cable Cover System </a:t>
            </a:r>
          </a:p>
        </p:txBody>
      </p:sp>
      <p:sp>
        <p:nvSpPr>
          <p:cNvPr id="35" name="Text Placeholder 34"/>
          <p:cNvSpPr>
            <a:spLocks noGrp="1"/>
          </p:cNvSpPr>
          <p:nvPr>
            <p:ph type="body" sz="quarter" idx="36"/>
          </p:nvPr>
        </p:nvSpPr>
        <p:spPr>
          <a:xfrm>
            <a:off x="560786" y="8375926"/>
            <a:ext cx="1687114" cy="1183709"/>
          </a:xfrm>
        </p:spPr>
        <p:txBody>
          <a:bodyPr>
            <a:normAutofit/>
          </a:bodyPr>
          <a:lstStyle/>
          <a:p>
            <a:r>
              <a:rPr lang="en-US" sz="800" dirty="0"/>
              <a:t>The 3 included covers can be placed on either the M. Port or on the mid-plate, with the ability to mount SSD storage or a </a:t>
            </a:r>
            <a:r>
              <a:rPr lang="en-US" sz="800" dirty="0" smtClean="0"/>
              <a:t>reservoir.</a:t>
            </a:r>
            <a:endParaRPr lang="en-US" sz="800" dirty="0"/>
          </a:p>
        </p:txBody>
      </p:sp>
      <p:sp>
        <p:nvSpPr>
          <p:cNvPr id="36" name="Text Placeholder 35"/>
          <p:cNvSpPr>
            <a:spLocks noGrp="1"/>
          </p:cNvSpPr>
          <p:nvPr>
            <p:ph type="body" sz="quarter" idx="37"/>
          </p:nvPr>
        </p:nvSpPr>
        <p:spPr>
          <a:xfrm>
            <a:off x="2586011" y="8046720"/>
            <a:ext cx="1687114" cy="329206"/>
          </a:xfrm>
        </p:spPr>
        <p:txBody>
          <a:bodyPr/>
          <a:lstStyle/>
          <a:p>
            <a:r>
              <a:rPr lang="en-US" dirty="0"/>
              <a:t>Versatile Liquid Cooling Support </a:t>
            </a:r>
          </a:p>
        </p:txBody>
      </p:sp>
      <p:sp>
        <p:nvSpPr>
          <p:cNvPr id="37" name="Text Placeholder 36"/>
          <p:cNvSpPr>
            <a:spLocks noGrp="1"/>
          </p:cNvSpPr>
          <p:nvPr>
            <p:ph type="body" sz="quarter" idx="38"/>
          </p:nvPr>
        </p:nvSpPr>
        <p:spPr>
          <a:xfrm>
            <a:off x="2586011" y="8375927"/>
            <a:ext cx="1687114" cy="1183708"/>
          </a:xfrm>
        </p:spPr>
        <p:txBody>
          <a:bodyPr>
            <a:normAutofit fontScale="92500" lnSpcReduction="10000"/>
          </a:bodyPr>
          <a:lstStyle/>
          <a:p>
            <a:r>
              <a:rPr lang="en-US" dirty="0"/>
              <a:t>A flat radiator bracket design offers more versatility for liquid cooling with the ability to be mounted on the top, front, or bottom of the frame. The two included brackets can each support a 420mm radiator, with the ability to mount fans and a radiator on either side of the bracket.</a:t>
            </a:r>
          </a:p>
          <a:p>
            <a:endParaRPr lang="en-US" dirty="0"/>
          </a:p>
        </p:txBody>
      </p:sp>
      <p:sp>
        <p:nvSpPr>
          <p:cNvPr id="38" name="Text Placeholder 37"/>
          <p:cNvSpPr>
            <a:spLocks noGrp="1"/>
          </p:cNvSpPr>
          <p:nvPr>
            <p:ph type="body" sz="quarter" idx="39"/>
          </p:nvPr>
        </p:nvSpPr>
        <p:spPr>
          <a:xfrm>
            <a:off x="4611236" y="8046719"/>
            <a:ext cx="1687114" cy="329207"/>
          </a:xfrm>
        </p:spPr>
        <p:txBody>
          <a:bodyPr>
            <a:normAutofit/>
          </a:bodyPr>
          <a:lstStyle/>
          <a:p>
            <a:r>
              <a:rPr lang="en-US" dirty="0"/>
              <a:t>Aluminum Panels &amp; Handles </a:t>
            </a:r>
          </a:p>
        </p:txBody>
      </p:sp>
      <p:sp>
        <p:nvSpPr>
          <p:cNvPr id="39" name="Text Placeholder 38"/>
          <p:cNvSpPr>
            <a:spLocks noGrp="1"/>
          </p:cNvSpPr>
          <p:nvPr>
            <p:ph type="body" sz="quarter" idx="40"/>
          </p:nvPr>
        </p:nvSpPr>
        <p:spPr>
          <a:xfrm>
            <a:off x="4611236" y="8375927"/>
            <a:ext cx="1687114" cy="1183708"/>
          </a:xfrm>
        </p:spPr>
        <p:txBody>
          <a:bodyPr>
            <a:normAutofit/>
          </a:bodyPr>
          <a:lstStyle/>
          <a:p>
            <a:r>
              <a:rPr lang="en-US" sz="800" dirty="0"/>
              <a:t>Brushed aluminum spans the top panel and front panel, with cast aluminum handles (and feet) that provide protection &amp; support for carrying the case.</a:t>
            </a:r>
          </a:p>
        </p:txBody>
      </p:sp>
      <p:pic>
        <p:nvPicPr>
          <p:cNvPr id="3" name="Picture Placeholder 2"/>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7408" r="33404"/>
          <a:stretch/>
        </p:blipFill>
        <p:spPr/>
      </p:pic>
      <p:pic>
        <p:nvPicPr>
          <p:cNvPr id="8" name="Picture Placeholder 7"/>
          <p:cNvPicPr>
            <a:picLocks noGrp="1" noChangeAspect="1"/>
          </p:cNvPicPr>
          <p:nvPr>
            <p:ph type="pic" sz="quarter" idx="21"/>
          </p:nvPr>
        </p:nvPicPr>
        <p:blipFill rotWithShape="1">
          <a:blip r:embed="rId4" cstate="print">
            <a:extLst>
              <a:ext uri="{28A0092B-C50C-407E-A947-70E740481C1C}">
                <a14:useLocalDpi xmlns:a14="http://schemas.microsoft.com/office/drawing/2010/main" val="0"/>
              </a:ext>
            </a:extLst>
          </a:blip>
          <a:srcRect l="31481" t="33480" r="42274" b="1"/>
          <a:stretch/>
        </p:blipFill>
        <p:spPr>
          <a:xfrm>
            <a:off x="4655127" y="1711443"/>
            <a:ext cx="1574529" cy="2244148"/>
          </a:xfrm>
        </p:spPr>
      </p:pic>
      <p:pic>
        <p:nvPicPr>
          <p:cNvPr id="13" name="Picture Placeholder 12"/>
          <p:cNvPicPr>
            <a:picLocks noGrp="1" noChangeAspect="1"/>
          </p:cNvPicPr>
          <p:nvPr>
            <p:ph type="pic" sz="quarter" idx="26"/>
          </p:nvPr>
        </p:nvPicPr>
        <p:blipFill rotWithShape="1">
          <a:blip r:embed="rId5" cstate="print">
            <a:extLst>
              <a:ext uri="{28A0092B-C50C-407E-A947-70E740481C1C}">
                <a14:useLocalDpi xmlns:a14="http://schemas.microsoft.com/office/drawing/2010/main" val="0"/>
              </a:ext>
            </a:extLst>
          </a:blip>
          <a:srcRect l="27691" r="24887"/>
          <a:stretch/>
        </p:blipFill>
        <p:spPr/>
      </p:pic>
      <p:pic>
        <p:nvPicPr>
          <p:cNvPr id="6" name="Picture Placeholder 5"/>
          <p:cNvPicPr>
            <a:picLocks noGrp="1" noChangeAspect="1"/>
          </p:cNvPicPr>
          <p:nvPr>
            <p:ph type="pic" sz="quarter" idx="24"/>
          </p:nvPr>
        </p:nvPicPr>
        <p:blipFill rotWithShape="1">
          <a:blip r:embed="rId6" cstate="print">
            <a:extLst>
              <a:ext uri="{28A0092B-C50C-407E-A947-70E740481C1C}">
                <a14:useLocalDpi xmlns:a14="http://schemas.microsoft.com/office/drawing/2010/main" val="0"/>
              </a:ext>
            </a:extLst>
          </a:blip>
          <a:srcRect l="40587" t="16251" r="19182"/>
          <a:stretch/>
        </p:blipFill>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095" r="37820" b="34795"/>
          <a:stretch/>
        </p:blipFill>
        <p:spPr bwMode="auto">
          <a:xfrm>
            <a:off x="4664906" y="5537335"/>
            <a:ext cx="1554969" cy="210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1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M2016_Blue_169">
  <a:themeElements>
    <a:clrScheme name="CM Colors 2018">
      <a:dk1>
        <a:srgbClr val="55565A"/>
      </a:dk1>
      <a:lt1>
        <a:srgbClr val="A7A8AA"/>
      </a:lt1>
      <a:dk2>
        <a:srgbClr val="55565A"/>
      </a:dk2>
      <a:lt2>
        <a:srgbClr val="C8C9C7"/>
      </a:lt2>
      <a:accent1>
        <a:srgbClr val="84329B"/>
      </a:accent1>
      <a:accent2>
        <a:srgbClr val="BD74D2"/>
      </a:accent2>
      <a:accent3>
        <a:srgbClr val="D3A2E1"/>
      </a:accent3>
      <a:accent4>
        <a:srgbClr val="E9D0F0"/>
      </a:accent4>
      <a:accent5>
        <a:srgbClr val="000000"/>
      </a:accent5>
      <a:accent6>
        <a:srgbClr val="FFFFFF"/>
      </a:accent6>
      <a:hlink>
        <a:srgbClr val="BD74D2"/>
      </a:hlink>
      <a:folHlink>
        <a:srgbClr val="601DAF"/>
      </a:folHlink>
    </a:clrScheme>
    <a:fontScheme name="CM FONTS 2018">
      <a:majorFont>
        <a:latin typeface="Oswald"/>
        <a:ea typeface=""/>
        <a:cs typeface="Meiryo UI"/>
      </a:majorFont>
      <a:minorFont>
        <a:latin typeface="Noto Sans"/>
        <a:ea typeface=""/>
        <a:cs typeface="Meiry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F8509-591B-4664-81D9-450FBB100D51}" vid="{8A312827-E662-4360-9CED-E44A69FC8D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 Product Sheet Template 2018 MSOffice 2016_v4</Template>
  <TotalTime>6832</TotalTime>
  <Words>1073</Words>
  <Application>Microsoft Office PowerPoint</Application>
  <PresentationFormat>A4 紙張 (210x297 公釐)</PresentationFormat>
  <Paragraphs>135</Paragraphs>
  <Slides>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vt:i4>
      </vt:variant>
    </vt:vector>
  </HeadingPairs>
  <TitlesOfParts>
    <vt:vector size="12" baseType="lpstr">
      <vt:lpstr>Calibri</vt:lpstr>
      <vt:lpstr>新細明體</vt:lpstr>
      <vt:lpstr>Oswald</vt:lpstr>
      <vt:lpstr>Arial</vt:lpstr>
      <vt:lpstr>Verdana</vt:lpstr>
      <vt:lpstr>新細明體</vt:lpstr>
      <vt:lpstr>Meiryo UI</vt:lpstr>
      <vt:lpstr>Noto Sans</vt:lpstr>
      <vt:lpstr>Meiryo</vt:lpstr>
      <vt:lpstr>CM2016_Blue_169</vt:lpstr>
      <vt:lpstr>Raising the bar(s)</vt:lpstr>
      <vt:lpstr>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Mind-blowing design</dc:title>
  <dc:creator>Dirk Claessens</dc:creator>
  <cp:lastModifiedBy>Emma_Lin 林筠雅</cp:lastModifiedBy>
  <cp:revision>115</cp:revision>
  <cp:lastPrinted>2016-09-23T03:32:49Z</cp:lastPrinted>
  <dcterms:created xsi:type="dcterms:W3CDTF">2018-04-04T08:21:49Z</dcterms:created>
  <dcterms:modified xsi:type="dcterms:W3CDTF">2022-09-13T01:05:42Z</dcterms:modified>
</cp:coreProperties>
</file>